
<file path=[Content_Types].xml><?xml version="1.0" encoding="utf-8"?>
<Types xmlns="http://schemas.openxmlformats.org/package/2006/content-types">
  <Override PartName="/ppt/diagrams/layout2.xml" ContentType="application/vnd.openxmlformats-officedocument.drawingml.diagramLayout+xml"/>
  <Default Extension="bin" ContentType="application/vnd.openxmlformats-officedocument.presentationml.printerSettings"/>
  <Override PartName="/ppt/slides/slide14.xml" ContentType="application/vnd.openxmlformats-officedocument.presentationml.slide+xml"/>
  <Override PartName="/ppt/tags/tag5.xml" ContentType="application/vnd.openxmlformats-officedocument.presentationml.tags+xml"/>
  <Default Extension="rels" ContentType="application/vnd.openxmlformats-package.relationships+xml"/>
  <Override PartName="/ppt/diagrams/colors1.xml" ContentType="application/vnd.openxmlformats-officedocument.drawingml.diagramColors+xml"/>
  <Override PartName="/ppt/slides/slide45.xml" ContentType="application/vnd.openxmlformats-officedocument.presentationml.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tags/tag4.xml" ContentType="application/vnd.openxmlformats-officedocument.presentationml.tags+xml"/>
  <Override PartName="/ppt/slideLayouts/slideLayout5.xml" ContentType="application/vnd.openxmlformats-officedocument.presentationml.slideLayout+xml"/>
  <Override PartName="/ppt/slides/slide30.xml" ContentType="application/vnd.openxmlformats-officedocument.presentationml.slide+xml"/>
  <Override PartName="/ppt/diagrams/data4.xml" ContentType="application/vnd.openxmlformats-officedocument.drawingml.diagramData+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diagrams/quickStyle4.xml" ContentType="application/vnd.openxmlformats-officedocument.drawingml.diagramStyle+xml"/>
  <Override PartName="/ppt/slides/slide44.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tags/tag3.xml" ContentType="application/vnd.openxmlformats-officedocument.presentationml.tags+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diagrams/data3.xml" ContentType="application/vnd.openxmlformats-officedocument.drawingml.diagramData+xml"/>
  <Override PartName="/ppt/slides/slide12.xml" ContentType="application/vnd.openxmlformats-officedocument.presentationml.slide+xml"/>
  <Override PartName="/ppt/diagrams/quickStyle3.xml" ContentType="application/vnd.openxmlformats-officedocument.drawingml.diagramStyl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diagrams/quickStyle2.xml" ContentType="application/vnd.openxmlformats-officedocument.drawingml.diagramStyl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diagrams/drawing4.xml" ContentType="application/vnd.ms-office.drawingml.diagramDrawing+xml"/>
  <Override PartName="/ppt/slideLayouts/slideLayout9.xml" ContentType="application/vnd.openxmlformats-officedocument.presentationml.slideLayout+xml"/>
  <Override PartName="/ppt/slides/slide34.xml" ContentType="application/vnd.openxmlformats-officedocument.presentationml.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ppt/diagrams/colors4.xml" ContentType="application/vnd.openxmlformats-officedocument.drawingml.diagramColors+xml"/>
  <Override PartName="/ppt/slides/slide48.xml" ContentType="application/vnd.openxmlformats-officedocument.presentationml.slide+xml"/>
  <Override PartName="/docProps/app.xml" ContentType="application/vnd.openxmlformats-officedocument.extended-properties+xml"/>
  <Override PartName="/ppt/diagrams/quickStyle1.xml" ContentType="application/vnd.openxmlformats-officedocument.drawingml.diagramStyl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diagrams/drawing3.xml" ContentType="application/vnd.ms-office.drawingml.diagramDrawing+xml"/>
  <Override PartName="/ppt/slideLayouts/slideLayout8.xml" ContentType="application/vnd.openxmlformats-officedocument.presentationml.slideLayout+xml"/>
  <Override PartName="/ppt/slides/slide33.xml" ContentType="application/vnd.openxmlformats-officedocument.presentationml.slide+xml"/>
  <Override PartName="/ppt/tags/tag7.xml" ContentType="application/vnd.openxmlformats-officedocument.presentationml.tags+xml"/>
  <Override PartName="/ppt/slides/slide1.xml" ContentType="application/vnd.openxmlformats-officedocument.presentationml.slide+xml"/>
  <Override PartName="/ppt/diagrams/layout4.xml" ContentType="application/vnd.openxmlformats-officedocument.drawingml.diagramLayout+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diagrams/colors3.xml" ContentType="application/vnd.openxmlformats-officedocument.drawingml.diagramColors+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s/slide7.xml" ContentType="application/vnd.openxmlformats-officedocument.presentationml.slide+xml"/>
  <Override PartName="/ppt/diagrams/drawing2.xml" ContentType="application/vnd.ms-office.drawingml.diagramDrawing+xml"/>
  <Override PartName="/ppt/slideLayouts/slideLayout7.xml" ContentType="application/vnd.openxmlformats-officedocument.presentationml.slideLayout+xml"/>
  <Override PartName="/ppt/slides/slide32.xml" ContentType="application/vnd.openxmlformats-officedocument.presentationml.slide+xml"/>
  <Override PartName="/ppt/tags/tag6.xml" ContentType="application/vnd.openxmlformats-officedocument.presentationml.tags+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Override PartName="/ppt/diagrams/colors2.xml" ContentType="application/vnd.openxmlformats-officedocument.drawingml.diagramColors+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50"/>
  </p:notesMasterIdLst>
  <p:sldIdLst>
    <p:sldId id="522" r:id="rId2"/>
    <p:sldId id="523" r:id="rId3"/>
    <p:sldId id="524" r:id="rId4"/>
    <p:sldId id="526" r:id="rId5"/>
    <p:sldId id="527" r:id="rId6"/>
    <p:sldId id="572" r:id="rId7"/>
    <p:sldId id="530" r:id="rId8"/>
    <p:sldId id="525" r:id="rId9"/>
    <p:sldId id="536" r:id="rId10"/>
    <p:sldId id="562" r:id="rId11"/>
    <p:sldId id="532" r:id="rId12"/>
    <p:sldId id="540" r:id="rId13"/>
    <p:sldId id="561" r:id="rId14"/>
    <p:sldId id="538" r:id="rId15"/>
    <p:sldId id="575" r:id="rId16"/>
    <p:sldId id="537" r:id="rId17"/>
    <p:sldId id="534" r:id="rId18"/>
    <p:sldId id="533" r:id="rId19"/>
    <p:sldId id="535" r:id="rId20"/>
    <p:sldId id="539" r:id="rId21"/>
    <p:sldId id="549" r:id="rId22"/>
    <p:sldId id="541" r:id="rId23"/>
    <p:sldId id="544" r:id="rId24"/>
    <p:sldId id="543" r:id="rId25"/>
    <p:sldId id="545" r:id="rId26"/>
    <p:sldId id="565" r:id="rId27"/>
    <p:sldId id="567" r:id="rId28"/>
    <p:sldId id="577" r:id="rId29"/>
    <p:sldId id="546" r:id="rId30"/>
    <p:sldId id="578" r:id="rId31"/>
    <p:sldId id="571" r:id="rId32"/>
    <p:sldId id="547" r:id="rId33"/>
    <p:sldId id="579" r:id="rId34"/>
    <p:sldId id="548" r:id="rId35"/>
    <p:sldId id="558" r:id="rId36"/>
    <p:sldId id="557" r:id="rId37"/>
    <p:sldId id="580" r:id="rId38"/>
    <p:sldId id="583" r:id="rId39"/>
    <p:sldId id="584" r:id="rId40"/>
    <p:sldId id="564" r:id="rId41"/>
    <p:sldId id="585" r:id="rId42"/>
    <p:sldId id="581" r:id="rId43"/>
    <p:sldId id="573" r:id="rId44"/>
    <p:sldId id="574" r:id="rId45"/>
    <p:sldId id="582" r:id="rId46"/>
    <p:sldId id="576" r:id="rId47"/>
    <p:sldId id="520" r:id="rId48"/>
    <p:sldId id="521"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855" autoAdjust="0"/>
    <p:restoredTop sz="96243" autoAdjust="0"/>
  </p:normalViewPr>
  <p:slideViewPr>
    <p:cSldViewPr>
      <p:cViewPr>
        <p:scale>
          <a:sx n="100" d="100"/>
          <a:sy n="100" d="100"/>
        </p:scale>
        <p:origin x="-616"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68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C17BD-43AD-F94F-A4C9-0D4E62B6536F}" type="doc">
      <dgm:prSet loTypeId="urn:microsoft.com/office/officeart/2005/8/layout/chart3" loCatId="relationship" qsTypeId="urn:microsoft.com/office/officeart/2005/8/quickstyle/simple4" qsCatId="simple" csTypeId="urn:microsoft.com/office/officeart/2005/8/colors/accent1_2" csCatId="accent1" phldr="1"/>
      <dgm:spPr/>
    </dgm:pt>
    <dgm:pt modelId="{1D1F9062-7E76-DE49-91F3-63E5E8608E12}">
      <dgm:prSet phldrT="[Text]" custT="1"/>
      <dgm:spPr/>
      <dgm:t>
        <a:bodyPr/>
        <a:lstStyle/>
        <a:p>
          <a:r>
            <a:rPr lang="en-US" sz="1600" b="1" dirty="0" smtClean="0">
              <a:solidFill>
                <a:srgbClr val="FF0000"/>
              </a:solidFill>
            </a:rPr>
            <a:t>SUPPORTING VARIABLES</a:t>
          </a:r>
        </a:p>
        <a:p>
          <a:r>
            <a:rPr lang="en-US" sz="3600" b="1" dirty="0" smtClean="0">
              <a:solidFill>
                <a:srgbClr val="FF0000"/>
              </a:solidFill>
              <a:latin typeface="Zapf Dingbats"/>
              <a:ea typeface="Zapf Dingbats"/>
              <a:cs typeface="Zapf Dingbats"/>
            </a:rPr>
            <a:t>✔</a:t>
          </a:r>
          <a:endParaRPr lang="en-US" sz="3600" b="1" dirty="0">
            <a:solidFill>
              <a:srgbClr val="FF0000"/>
            </a:solidFill>
          </a:endParaRPr>
        </a:p>
      </dgm:t>
    </dgm:pt>
    <dgm:pt modelId="{558D735B-F680-AD49-B520-3757A9C9873A}" type="parTrans" cxnId="{8A5D5001-2660-C644-BA07-72C69306C119}">
      <dgm:prSet/>
      <dgm:spPr/>
      <dgm:t>
        <a:bodyPr/>
        <a:lstStyle/>
        <a:p>
          <a:endParaRPr lang="en-US"/>
        </a:p>
      </dgm:t>
    </dgm:pt>
    <dgm:pt modelId="{98EC5202-8690-0743-84F0-ECE66CF93C48}" type="sibTrans" cxnId="{8A5D5001-2660-C644-BA07-72C69306C119}">
      <dgm:prSet/>
      <dgm:spPr/>
      <dgm:t>
        <a:bodyPr/>
        <a:lstStyle/>
        <a:p>
          <a:endParaRPr lang="en-US"/>
        </a:p>
      </dgm:t>
    </dgm:pt>
    <dgm:pt modelId="{98B58979-BA55-784C-83CC-270E42988E85}">
      <dgm:prSet phldrT="[Text]" custT="1"/>
      <dgm:spPr/>
      <dgm:t>
        <a:bodyPr/>
        <a:lstStyle/>
        <a:p>
          <a:r>
            <a:rPr lang="en-US" sz="1800" b="1" dirty="0" smtClean="0">
              <a:solidFill>
                <a:schemeClr val="tx1"/>
              </a:solidFill>
            </a:rPr>
            <a:t>ENABLING VARIABLES</a:t>
          </a:r>
        </a:p>
        <a:p>
          <a:endParaRPr lang="en-US" sz="3200" b="1" dirty="0">
            <a:solidFill>
              <a:schemeClr val="tx1"/>
            </a:solidFill>
          </a:endParaRPr>
        </a:p>
      </dgm:t>
    </dgm:pt>
    <dgm:pt modelId="{AE7921FF-6719-124D-AE03-2D8FCED55C72}" type="parTrans" cxnId="{67EFE6E2-EDCA-9B4A-A908-10A0A90FE381}">
      <dgm:prSet/>
      <dgm:spPr/>
      <dgm:t>
        <a:bodyPr/>
        <a:lstStyle/>
        <a:p>
          <a:endParaRPr lang="en-US"/>
        </a:p>
      </dgm:t>
    </dgm:pt>
    <dgm:pt modelId="{246EF210-C822-484D-8699-A2A979EF4C44}" type="sibTrans" cxnId="{67EFE6E2-EDCA-9B4A-A908-10A0A90FE381}">
      <dgm:prSet/>
      <dgm:spPr/>
      <dgm:t>
        <a:bodyPr/>
        <a:lstStyle/>
        <a:p>
          <a:endParaRPr lang="en-US"/>
        </a:p>
      </dgm:t>
    </dgm:pt>
    <dgm:pt modelId="{F591C439-7C3C-ED46-85FD-A83160961ADF}">
      <dgm:prSet phldrT="[Text]" custT="1"/>
      <dgm:spPr/>
      <dgm:t>
        <a:bodyPr/>
        <a:lstStyle/>
        <a:p>
          <a:r>
            <a:rPr lang="en-US" sz="1800" b="1" dirty="0" smtClean="0">
              <a:solidFill>
                <a:schemeClr val="tx1"/>
              </a:solidFill>
            </a:rPr>
            <a:t>CENTRAL VARIABLES</a:t>
          </a:r>
        </a:p>
        <a:p>
          <a:endParaRPr lang="en-US" sz="3200" b="1" dirty="0" smtClean="0">
            <a:solidFill>
              <a:schemeClr val="tx1"/>
            </a:solidFill>
          </a:endParaRPr>
        </a:p>
      </dgm:t>
    </dgm:pt>
    <dgm:pt modelId="{2A1AD8F1-7AFA-2D45-9973-9CCB1E5DF689}" type="parTrans" cxnId="{A87AE214-09BA-1F4D-82B8-38289F387F2B}">
      <dgm:prSet/>
      <dgm:spPr/>
      <dgm:t>
        <a:bodyPr/>
        <a:lstStyle/>
        <a:p>
          <a:endParaRPr lang="en-US"/>
        </a:p>
      </dgm:t>
    </dgm:pt>
    <dgm:pt modelId="{39514C64-DE51-7D48-A331-8F9AE82325AA}" type="sibTrans" cxnId="{A87AE214-09BA-1F4D-82B8-38289F387F2B}">
      <dgm:prSet/>
      <dgm:spPr/>
      <dgm:t>
        <a:bodyPr/>
        <a:lstStyle/>
        <a:p>
          <a:endParaRPr lang="en-US"/>
        </a:p>
      </dgm:t>
    </dgm:pt>
    <dgm:pt modelId="{EE601554-AD50-E746-8D9F-E02CDFCAFC55}" type="pres">
      <dgm:prSet presAssocID="{36FC17BD-43AD-F94F-A4C9-0D4E62B6536F}" presName="compositeShape" presStyleCnt="0">
        <dgm:presLayoutVars>
          <dgm:chMax val="7"/>
          <dgm:dir/>
          <dgm:resizeHandles val="exact"/>
        </dgm:presLayoutVars>
      </dgm:prSet>
      <dgm:spPr/>
    </dgm:pt>
    <dgm:pt modelId="{9EDF3C18-AC25-254D-ABE8-F06CBB72F16B}" type="pres">
      <dgm:prSet presAssocID="{36FC17BD-43AD-F94F-A4C9-0D4E62B6536F}" presName="wedge1" presStyleLbl="node1" presStyleIdx="0" presStyleCnt="3" custScaleX="111095" custScaleY="104046"/>
      <dgm:spPr/>
      <dgm:t>
        <a:bodyPr/>
        <a:lstStyle/>
        <a:p>
          <a:endParaRPr lang="en-US"/>
        </a:p>
      </dgm:t>
    </dgm:pt>
    <dgm:pt modelId="{F552CCA0-ACFB-E748-9CF0-9EF5E9E10C16}" type="pres">
      <dgm:prSet presAssocID="{36FC17BD-43AD-F94F-A4C9-0D4E62B6536F}" presName="wedge1Tx" presStyleLbl="node1" presStyleIdx="0" presStyleCnt="3">
        <dgm:presLayoutVars>
          <dgm:chMax val="0"/>
          <dgm:chPref val="0"/>
          <dgm:bulletEnabled val="1"/>
        </dgm:presLayoutVars>
      </dgm:prSet>
      <dgm:spPr/>
      <dgm:t>
        <a:bodyPr/>
        <a:lstStyle/>
        <a:p>
          <a:endParaRPr lang="en-US"/>
        </a:p>
      </dgm:t>
    </dgm:pt>
    <dgm:pt modelId="{720AAE6D-F8DB-944A-BA7B-76AC8480FB67}" type="pres">
      <dgm:prSet presAssocID="{36FC17BD-43AD-F94F-A4C9-0D4E62B6536F}" presName="wedge2" presStyleLbl="node1" presStyleIdx="1" presStyleCnt="3"/>
      <dgm:spPr/>
      <dgm:t>
        <a:bodyPr/>
        <a:lstStyle/>
        <a:p>
          <a:endParaRPr lang="en-US"/>
        </a:p>
      </dgm:t>
    </dgm:pt>
    <dgm:pt modelId="{C40A1ACE-C7FA-F647-AC75-072DB85F5604}" type="pres">
      <dgm:prSet presAssocID="{36FC17BD-43AD-F94F-A4C9-0D4E62B6536F}" presName="wedge2Tx" presStyleLbl="node1" presStyleIdx="1" presStyleCnt="3">
        <dgm:presLayoutVars>
          <dgm:chMax val="0"/>
          <dgm:chPref val="0"/>
          <dgm:bulletEnabled val="1"/>
        </dgm:presLayoutVars>
      </dgm:prSet>
      <dgm:spPr/>
      <dgm:t>
        <a:bodyPr/>
        <a:lstStyle/>
        <a:p>
          <a:endParaRPr lang="en-US"/>
        </a:p>
      </dgm:t>
    </dgm:pt>
    <dgm:pt modelId="{E96B55A0-2201-C842-A4BB-B5F220683C5C}" type="pres">
      <dgm:prSet presAssocID="{36FC17BD-43AD-F94F-A4C9-0D4E62B6536F}" presName="wedge3" presStyleLbl="node1" presStyleIdx="2" presStyleCnt="3" custAng="0"/>
      <dgm:spPr/>
      <dgm:t>
        <a:bodyPr/>
        <a:lstStyle/>
        <a:p>
          <a:endParaRPr lang="en-US"/>
        </a:p>
      </dgm:t>
    </dgm:pt>
    <dgm:pt modelId="{75E95BDA-ECEF-6645-AC3F-FF1E8A25FC8C}" type="pres">
      <dgm:prSet presAssocID="{36FC17BD-43AD-F94F-A4C9-0D4E62B6536F}" presName="wedge3Tx" presStyleLbl="node1" presStyleIdx="2" presStyleCnt="3">
        <dgm:presLayoutVars>
          <dgm:chMax val="0"/>
          <dgm:chPref val="0"/>
          <dgm:bulletEnabled val="1"/>
        </dgm:presLayoutVars>
      </dgm:prSet>
      <dgm:spPr/>
      <dgm:t>
        <a:bodyPr/>
        <a:lstStyle/>
        <a:p>
          <a:endParaRPr lang="en-US"/>
        </a:p>
      </dgm:t>
    </dgm:pt>
  </dgm:ptLst>
  <dgm:cxnLst>
    <dgm:cxn modelId="{D6611957-AA1F-FB44-9FAD-EE98105A40E9}" type="presOf" srcId="{98B58979-BA55-784C-83CC-270E42988E85}" destId="{720AAE6D-F8DB-944A-BA7B-76AC8480FB67}" srcOrd="0" destOrd="0" presId="urn:microsoft.com/office/officeart/2005/8/layout/chart3"/>
    <dgm:cxn modelId="{67EFE6E2-EDCA-9B4A-A908-10A0A90FE381}" srcId="{36FC17BD-43AD-F94F-A4C9-0D4E62B6536F}" destId="{98B58979-BA55-784C-83CC-270E42988E85}" srcOrd="1" destOrd="0" parTransId="{AE7921FF-6719-124D-AE03-2D8FCED55C72}" sibTransId="{246EF210-C822-484D-8699-A2A979EF4C44}"/>
    <dgm:cxn modelId="{A87AE214-09BA-1F4D-82B8-38289F387F2B}" srcId="{36FC17BD-43AD-F94F-A4C9-0D4E62B6536F}" destId="{F591C439-7C3C-ED46-85FD-A83160961ADF}" srcOrd="2" destOrd="0" parTransId="{2A1AD8F1-7AFA-2D45-9973-9CCB1E5DF689}" sibTransId="{39514C64-DE51-7D48-A331-8F9AE82325AA}"/>
    <dgm:cxn modelId="{541197EF-2D9A-C148-8821-35383BADBC04}" type="presOf" srcId="{F591C439-7C3C-ED46-85FD-A83160961ADF}" destId="{E96B55A0-2201-C842-A4BB-B5F220683C5C}" srcOrd="0" destOrd="0" presId="urn:microsoft.com/office/officeart/2005/8/layout/chart3"/>
    <dgm:cxn modelId="{F2B84AB3-3D4B-154C-8BF9-1C78EA8C3A9D}" type="presOf" srcId="{1D1F9062-7E76-DE49-91F3-63E5E8608E12}" destId="{9EDF3C18-AC25-254D-ABE8-F06CBB72F16B}" srcOrd="0" destOrd="0" presId="urn:microsoft.com/office/officeart/2005/8/layout/chart3"/>
    <dgm:cxn modelId="{2E291CCC-EDA4-8A4D-9AD6-055B3E7A8082}" type="presOf" srcId="{F591C439-7C3C-ED46-85FD-A83160961ADF}" destId="{75E95BDA-ECEF-6645-AC3F-FF1E8A25FC8C}" srcOrd="1" destOrd="0" presId="urn:microsoft.com/office/officeart/2005/8/layout/chart3"/>
    <dgm:cxn modelId="{0CCF15CD-7E53-EA44-8851-E1FD3D723460}" type="presOf" srcId="{36FC17BD-43AD-F94F-A4C9-0D4E62B6536F}" destId="{EE601554-AD50-E746-8D9F-E02CDFCAFC55}" srcOrd="0" destOrd="0" presId="urn:microsoft.com/office/officeart/2005/8/layout/chart3"/>
    <dgm:cxn modelId="{F6FF8039-CEEB-344E-AC8E-16B2E2CE5C3A}" type="presOf" srcId="{1D1F9062-7E76-DE49-91F3-63E5E8608E12}" destId="{F552CCA0-ACFB-E748-9CF0-9EF5E9E10C16}" srcOrd="1" destOrd="0" presId="urn:microsoft.com/office/officeart/2005/8/layout/chart3"/>
    <dgm:cxn modelId="{EFCE5147-CCE6-364F-A688-1EDEEFFDF769}" type="presOf" srcId="{98B58979-BA55-784C-83CC-270E42988E85}" destId="{C40A1ACE-C7FA-F647-AC75-072DB85F5604}" srcOrd="1" destOrd="0" presId="urn:microsoft.com/office/officeart/2005/8/layout/chart3"/>
    <dgm:cxn modelId="{8A5D5001-2660-C644-BA07-72C69306C119}" srcId="{36FC17BD-43AD-F94F-A4C9-0D4E62B6536F}" destId="{1D1F9062-7E76-DE49-91F3-63E5E8608E12}" srcOrd="0" destOrd="0" parTransId="{558D735B-F680-AD49-B520-3757A9C9873A}" sibTransId="{98EC5202-8690-0743-84F0-ECE66CF93C48}"/>
    <dgm:cxn modelId="{5743FD87-2D03-6142-B2CB-35E8FE07E147}" type="presParOf" srcId="{EE601554-AD50-E746-8D9F-E02CDFCAFC55}" destId="{9EDF3C18-AC25-254D-ABE8-F06CBB72F16B}" srcOrd="0" destOrd="0" presId="urn:microsoft.com/office/officeart/2005/8/layout/chart3"/>
    <dgm:cxn modelId="{5F0F903B-BE89-674F-806B-6305A65367FC}" type="presParOf" srcId="{EE601554-AD50-E746-8D9F-E02CDFCAFC55}" destId="{F552CCA0-ACFB-E748-9CF0-9EF5E9E10C16}" srcOrd="1" destOrd="0" presId="urn:microsoft.com/office/officeart/2005/8/layout/chart3"/>
    <dgm:cxn modelId="{7589038C-BADC-144A-8FAA-046EC48A762D}" type="presParOf" srcId="{EE601554-AD50-E746-8D9F-E02CDFCAFC55}" destId="{720AAE6D-F8DB-944A-BA7B-76AC8480FB67}" srcOrd="2" destOrd="0" presId="urn:microsoft.com/office/officeart/2005/8/layout/chart3"/>
    <dgm:cxn modelId="{E471FEB7-B895-C843-BD4F-9C202D747049}" type="presParOf" srcId="{EE601554-AD50-E746-8D9F-E02CDFCAFC55}" destId="{C40A1ACE-C7FA-F647-AC75-072DB85F5604}" srcOrd="3" destOrd="0" presId="urn:microsoft.com/office/officeart/2005/8/layout/chart3"/>
    <dgm:cxn modelId="{F595F638-FBF4-DA4A-90AF-228BB9C7E5C3}" type="presParOf" srcId="{EE601554-AD50-E746-8D9F-E02CDFCAFC55}" destId="{E96B55A0-2201-C842-A4BB-B5F220683C5C}" srcOrd="4" destOrd="0" presId="urn:microsoft.com/office/officeart/2005/8/layout/chart3"/>
    <dgm:cxn modelId="{2AD05C17-4E62-BB40-8165-7243328268E8}" type="presParOf" srcId="{EE601554-AD50-E746-8D9F-E02CDFCAFC55}" destId="{75E95BDA-ECEF-6645-AC3F-FF1E8A25FC8C}" srcOrd="5"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1DD6A9-821F-E040-B2B8-801192DCFF3D}" type="doc">
      <dgm:prSet loTypeId="urn:microsoft.com/office/officeart/2005/8/layout/venn1" loCatId="relationship" qsTypeId="urn:microsoft.com/office/officeart/2005/8/quickstyle/simple4" qsCatId="simple" csTypeId="urn:microsoft.com/office/officeart/2005/8/colors/accent1_2" csCatId="accent1" phldr="1"/>
      <dgm:spPr/>
    </dgm:pt>
    <dgm:pt modelId="{53612D9C-ACF7-E941-85FB-270BE2EACFA6}">
      <dgm:prSet phldrT="[Text]" custT="1"/>
      <dgm:spPr/>
      <dgm:t>
        <a:bodyPr/>
        <a:lstStyle/>
        <a:p>
          <a:r>
            <a:rPr lang="en-US" sz="1400" dirty="0" smtClean="0"/>
            <a:t>Students </a:t>
          </a:r>
        </a:p>
        <a:p>
          <a:r>
            <a:rPr lang="en-US" sz="1400" dirty="0" smtClean="0"/>
            <a:t>Teaching staff Researchers Internationalization</a:t>
          </a:r>
          <a:endParaRPr lang="en-US" sz="1400" dirty="0"/>
        </a:p>
      </dgm:t>
    </dgm:pt>
    <dgm:pt modelId="{5F90BE64-EC94-9745-A7AE-CF9F0E17D3B5}" type="parTrans" cxnId="{2963D12F-0B91-7D49-A69D-886980A8EBF3}">
      <dgm:prSet/>
      <dgm:spPr/>
      <dgm:t>
        <a:bodyPr/>
        <a:lstStyle/>
        <a:p>
          <a:endParaRPr lang="en-US" sz="1400"/>
        </a:p>
      </dgm:t>
    </dgm:pt>
    <dgm:pt modelId="{973DD27B-7A73-8D41-95F4-CDB9A876611E}" type="sibTrans" cxnId="{2963D12F-0B91-7D49-A69D-886980A8EBF3}">
      <dgm:prSet/>
      <dgm:spPr/>
      <dgm:t>
        <a:bodyPr/>
        <a:lstStyle/>
        <a:p>
          <a:endParaRPr lang="en-US" sz="1400"/>
        </a:p>
      </dgm:t>
    </dgm:pt>
    <dgm:pt modelId="{4A423DFB-B9B4-9F44-B153-B8FFF4A6A417}">
      <dgm:prSet phldrT="[Text]" custT="1"/>
      <dgm:spPr/>
      <dgm:t>
        <a:bodyPr/>
        <a:lstStyle/>
        <a:p>
          <a:r>
            <a:rPr lang="en-US" sz="1400" dirty="0" smtClean="0"/>
            <a:t>Supportive regulatory framework Autonomy academic freedom</a:t>
          </a:r>
        </a:p>
        <a:p>
          <a:r>
            <a:rPr lang="en-US" sz="1400" dirty="0" smtClean="0"/>
            <a:t> Leadership team Strategic vision Culture of excellence</a:t>
          </a:r>
          <a:endParaRPr lang="en-US" sz="1400" dirty="0"/>
        </a:p>
      </dgm:t>
    </dgm:pt>
    <dgm:pt modelId="{01896822-C5C0-E34D-B375-4A80F5262877}" type="parTrans" cxnId="{6F225A5E-0FDC-DF4E-B647-BD8403A4657C}">
      <dgm:prSet/>
      <dgm:spPr/>
      <dgm:t>
        <a:bodyPr/>
        <a:lstStyle/>
        <a:p>
          <a:endParaRPr lang="en-US" sz="1400"/>
        </a:p>
      </dgm:t>
    </dgm:pt>
    <dgm:pt modelId="{F0F31C22-6B3B-E440-B790-995E5E4D040F}" type="sibTrans" cxnId="{6F225A5E-0FDC-DF4E-B647-BD8403A4657C}">
      <dgm:prSet/>
      <dgm:spPr/>
      <dgm:t>
        <a:bodyPr/>
        <a:lstStyle/>
        <a:p>
          <a:endParaRPr lang="en-US" sz="1400"/>
        </a:p>
      </dgm:t>
    </dgm:pt>
    <dgm:pt modelId="{DE99266F-8FD5-6345-9F0E-654BB7F8ACD0}">
      <dgm:prSet phldrT="[Text]" custT="1"/>
      <dgm:spPr/>
      <dgm:t>
        <a:bodyPr/>
        <a:lstStyle/>
        <a:p>
          <a:r>
            <a:rPr lang="en-US" sz="1400" dirty="0" smtClean="0"/>
            <a:t>Public budget resources Endowment revenues </a:t>
          </a:r>
        </a:p>
        <a:p>
          <a:r>
            <a:rPr lang="en-US" sz="1400" dirty="0" smtClean="0"/>
            <a:t>Tuition fees Research Grants</a:t>
          </a:r>
          <a:endParaRPr lang="en-US" sz="1400" dirty="0"/>
        </a:p>
      </dgm:t>
    </dgm:pt>
    <dgm:pt modelId="{6B940A08-8719-C241-A688-31332CD387B4}" type="parTrans" cxnId="{69AE117E-56F8-A449-87D9-0D4345392906}">
      <dgm:prSet/>
      <dgm:spPr/>
      <dgm:t>
        <a:bodyPr/>
        <a:lstStyle/>
        <a:p>
          <a:endParaRPr lang="en-US" sz="1400"/>
        </a:p>
      </dgm:t>
    </dgm:pt>
    <dgm:pt modelId="{8C20A7BF-B1C4-2548-8C05-FB324B5968D2}" type="sibTrans" cxnId="{69AE117E-56F8-A449-87D9-0D4345392906}">
      <dgm:prSet/>
      <dgm:spPr/>
      <dgm:t>
        <a:bodyPr/>
        <a:lstStyle/>
        <a:p>
          <a:endParaRPr lang="en-US" sz="1400"/>
        </a:p>
      </dgm:t>
    </dgm:pt>
    <dgm:pt modelId="{E7364F63-2447-8F45-946B-0A559D7ABB84}" type="pres">
      <dgm:prSet presAssocID="{6B1DD6A9-821F-E040-B2B8-801192DCFF3D}" presName="compositeShape" presStyleCnt="0">
        <dgm:presLayoutVars>
          <dgm:chMax val="7"/>
          <dgm:dir/>
          <dgm:resizeHandles val="exact"/>
        </dgm:presLayoutVars>
      </dgm:prSet>
      <dgm:spPr/>
    </dgm:pt>
    <dgm:pt modelId="{43385DEA-D38C-4D49-B75E-AE0BE50140AC}" type="pres">
      <dgm:prSet presAssocID="{53612D9C-ACF7-E941-85FB-270BE2EACFA6}" presName="circ1" presStyleLbl="vennNode1" presStyleIdx="0" presStyleCnt="3"/>
      <dgm:spPr/>
      <dgm:t>
        <a:bodyPr/>
        <a:lstStyle/>
        <a:p>
          <a:endParaRPr lang="en-US"/>
        </a:p>
      </dgm:t>
    </dgm:pt>
    <dgm:pt modelId="{E3ECAE05-792F-2A4B-B76D-24A7C357FC5F}" type="pres">
      <dgm:prSet presAssocID="{53612D9C-ACF7-E941-85FB-270BE2EACFA6}" presName="circ1Tx" presStyleLbl="revTx" presStyleIdx="0" presStyleCnt="0">
        <dgm:presLayoutVars>
          <dgm:chMax val="0"/>
          <dgm:chPref val="0"/>
          <dgm:bulletEnabled val="1"/>
        </dgm:presLayoutVars>
      </dgm:prSet>
      <dgm:spPr/>
      <dgm:t>
        <a:bodyPr/>
        <a:lstStyle/>
        <a:p>
          <a:endParaRPr lang="en-US"/>
        </a:p>
      </dgm:t>
    </dgm:pt>
    <dgm:pt modelId="{DD6EB8B0-7DA6-C34B-A321-61C4AB1C042C}" type="pres">
      <dgm:prSet presAssocID="{4A423DFB-B9B4-9F44-B153-B8FFF4A6A417}" presName="circ2" presStyleLbl="vennNode1" presStyleIdx="1" presStyleCnt="3"/>
      <dgm:spPr/>
      <dgm:t>
        <a:bodyPr/>
        <a:lstStyle/>
        <a:p>
          <a:endParaRPr lang="en-US"/>
        </a:p>
      </dgm:t>
    </dgm:pt>
    <dgm:pt modelId="{5DDE1116-A38D-1143-AA0F-3FAA303D3D02}" type="pres">
      <dgm:prSet presAssocID="{4A423DFB-B9B4-9F44-B153-B8FFF4A6A417}" presName="circ2Tx" presStyleLbl="revTx" presStyleIdx="0" presStyleCnt="0">
        <dgm:presLayoutVars>
          <dgm:chMax val="0"/>
          <dgm:chPref val="0"/>
          <dgm:bulletEnabled val="1"/>
        </dgm:presLayoutVars>
      </dgm:prSet>
      <dgm:spPr/>
      <dgm:t>
        <a:bodyPr/>
        <a:lstStyle/>
        <a:p>
          <a:endParaRPr lang="en-US"/>
        </a:p>
      </dgm:t>
    </dgm:pt>
    <dgm:pt modelId="{45A342F1-C714-1048-9AF2-C10669DBB7F7}" type="pres">
      <dgm:prSet presAssocID="{DE99266F-8FD5-6345-9F0E-654BB7F8ACD0}" presName="circ3" presStyleLbl="vennNode1" presStyleIdx="2" presStyleCnt="3"/>
      <dgm:spPr/>
      <dgm:t>
        <a:bodyPr/>
        <a:lstStyle/>
        <a:p>
          <a:endParaRPr lang="en-US"/>
        </a:p>
      </dgm:t>
    </dgm:pt>
    <dgm:pt modelId="{901564BF-1478-804F-8EC8-34282A882DC4}" type="pres">
      <dgm:prSet presAssocID="{DE99266F-8FD5-6345-9F0E-654BB7F8ACD0}" presName="circ3Tx" presStyleLbl="revTx" presStyleIdx="0" presStyleCnt="0">
        <dgm:presLayoutVars>
          <dgm:chMax val="0"/>
          <dgm:chPref val="0"/>
          <dgm:bulletEnabled val="1"/>
        </dgm:presLayoutVars>
      </dgm:prSet>
      <dgm:spPr/>
      <dgm:t>
        <a:bodyPr/>
        <a:lstStyle/>
        <a:p>
          <a:endParaRPr lang="en-US"/>
        </a:p>
      </dgm:t>
    </dgm:pt>
  </dgm:ptLst>
  <dgm:cxnLst>
    <dgm:cxn modelId="{69AE117E-56F8-A449-87D9-0D4345392906}" srcId="{6B1DD6A9-821F-E040-B2B8-801192DCFF3D}" destId="{DE99266F-8FD5-6345-9F0E-654BB7F8ACD0}" srcOrd="2" destOrd="0" parTransId="{6B940A08-8719-C241-A688-31332CD387B4}" sibTransId="{8C20A7BF-B1C4-2548-8C05-FB324B5968D2}"/>
    <dgm:cxn modelId="{2963D12F-0B91-7D49-A69D-886980A8EBF3}" srcId="{6B1DD6A9-821F-E040-B2B8-801192DCFF3D}" destId="{53612D9C-ACF7-E941-85FB-270BE2EACFA6}" srcOrd="0" destOrd="0" parTransId="{5F90BE64-EC94-9745-A7AE-CF9F0E17D3B5}" sibTransId="{973DD27B-7A73-8D41-95F4-CDB9A876611E}"/>
    <dgm:cxn modelId="{F32B2A3D-83F1-BE44-9DD2-C827833EA7EB}" type="presOf" srcId="{DE99266F-8FD5-6345-9F0E-654BB7F8ACD0}" destId="{901564BF-1478-804F-8EC8-34282A882DC4}" srcOrd="1" destOrd="0" presId="urn:microsoft.com/office/officeart/2005/8/layout/venn1"/>
    <dgm:cxn modelId="{6F225A5E-0FDC-DF4E-B647-BD8403A4657C}" srcId="{6B1DD6A9-821F-E040-B2B8-801192DCFF3D}" destId="{4A423DFB-B9B4-9F44-B153-B8FFF4A6A417}" srcOrd="1" destOrd="0" parTransId="{01896822-C5C0-E34D-B375-4A80F5262877}" sibTransId="{F0F31C22-6B3B-E440-B790-995E5E4D040F}"/>
    <dgm:cxn modelId="{A4ED7A3A-16A1-224C-8B72-4E82852A05FD}" type="presOf" srcId="{53612D9C-ACF7-E941-85FB-270BE2EACFA6}" destId="{43385DEA-D38C-4D49-B75E-AE0BE50140AC}" srcOrd="0" destOrd="0" presId="urn:microsoft.com/office/officeart/2005/8/layout/venn1"/>
    <dgm:cxn modelId="{46A588BE-8650-3A4F-8374-5247E94E78EE}" type="presOf" srcId="{DE99266F-8FD5-6345-9F0E-654BB7F8ACD0}" destId="{45A342F1-C714-1048-9AF2-C10669DBB7F7}" srcOrd="0" destOrd="0" presId="urn:microsoft.com/office/officeart/2005/8/layout/venn1"/>
    <dgm:cxn modelId="{97C6D6D5-D6DE-534F-8801-755E793EB991}" type="presOf" srcId="{53612D9C-ACF7-E941-85FB-270BE2EACFA6}" destId="{E3ECAE05-792F-2A4B-B76D-24A7C357FC5F}" srcOrd="1" destOrd="0" presId="urn:microsoft.com/office/officeart/2005/8/layout/venn1"/>
    <dgm:cxn modelId="{AC9F363F-779E-4A4A-940E-22D77D2BC280}" type="presOf" srcId="{6B1DD6A9-821F-E040-B2B8-801192DCFF3D}" destId="{E7364F63-2447-8F45-946B-0A559D7ABB84}" srcOrd="0" destOrd="0" presId="urn:microsoft.com/office/officeart/2005/8/layout/venn1"/>
    <dgm:cxn modelId="{9D490D08-1CB7-4E4F-ADA6-49659CB75408}" type="presOf" srcId="{4A423DFB-B9B4-9F44-B153-B8FFF4A6A417}" destId="{DD6EB8B0-7DA6-C34B-A321-61C4AB1C042C}" srcOrd="0" destOrd="0" presId="urn:microsoft.com/office/officeart/2005/8/layout/venn1"/>
    <dgm:cxn modelId="{DB905E90-9060-C34E-ADC3-98C864DCDA22}" type="presOf" srcId="{4A423DFB-B9B4-9F44-B153-B8FFF4A6A417}" destId="{5DDE1116-A38D-1143-AA0F-3FAA303D3D02}" srcOrd="1" destOrd="0" presId="urn:microsoft.com/office/officeart/2005/8/layout/venn1"/>
    <dgm:cxn modelId="{740E84A3-C948-CB4C-B16B-0EBD5672E710}" type="presParOf" srcId="{E7364F63-2447-8F45-946B-0A559D7ABB84}" destId="{43385DEA-D38C-4D49-B75E-AE0BE50140AC}" srcOrd="0" destOrd="0" presId="urn:microsoft.com/office/officeart/2005/8/layout/venn1"/>
    <dgm:cxn modelId="{03A3B1E2-0CE0-024C-86BF-A5868E383E60}" type="presParOf" srcId="{E7364F63-2447-8F45-946B-0A559D7ABB84}" destId="{E3ECAE05-792F-2A4B-B76D-24A7C357FC5F}" srcOrd="1" destOrd="0" presId="urn:microsoft.com/office/officeart/2005/8/layout/venn1"/>
    <dgm:cxn modelId="{2F21CD63-183A-4F4F-A3D7-8AC896F7A45E}" type="presParOf" srcId="{E7364F63-2447-8F45-946B-0A559D7ABB84}" destId="{DD6EB8B0-7DA6-C34B-A321-61C4AB1C042C}" srcOrd="2" destOrd="0" presId="urn:microsoft.com/office/officeart/2005/8/layout/venn1"/>
    <dgm:cxn modelId="{CEE2813E-5422-EC4B-B03A-AD9BDEC19776}" type="presParOf" srcId="{E7364F63-2447-8F45-946B-0A559D7ABB84}" destId="{5DDE1116-A38D-1143-AA0F-3FAA303D3D02}" srcOrd="3" destOrd="0" presId="urn:microsoft.com/office/officeart/2005/8/layout/venn1"/>
    <dgm:cxn modelId="{9CC00CA4-718A-DA4C-A4F0-02A84E55D161}" type="presParOf" srcId="{E7364F63-2447-8F45-946B-0A559D7ABB84}" destId="{45A342F1-C714-1048-9AF2-C10669DBB7F7}" srcOrd="4" destOrd="0" presId="urn:microsoft.com/office/officeart/2005/8/layout/venn1"/>
    <dgm:cxn modelId="{31806735-9341-214E-9197-286ED08510F1}" type="presParOf" srcId="{E7364F63-2447-8F45-946B-0A559D7ABB84}" destId="{901564BF-1478-804F-8EC8-34282A882DC4}"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2E3F0-C7EB-C64B-958B-A1ABD6EB1275}" type="doc">
      <dgm:prSet loTypeId="urn:microsoft.com/office/officeart/2005/8/layout/equation2" loCatId="relationship" qsTypeId="urn:microsoft.com/office/officeart/2005/8/quickstyle/simple4" qsCatId="simple" csTypeId="urn:microsoft.com/office/officeart/2005/8/colors/accent1_2" csCatId="accent1" phldr="1"/>
      <dgm:spPr/>
    </dgm:pt>
    <dgm:pt modelId="{8154FDE1-6B30-CB4B-8776-D88232DD45FA}">
      <dgm:prSet phldrT="[Text]" custT="1"/>
      <dgm:spPr/>
      <dgm:t>
        <a:bodyPr/>
        <a:lstStyle/>
        <a:p>
          <a:r>
            <a:rPr lang="en-US" sz="1800" b="1" dirty="0" smtClean="0">
              <a:solidFill>
                <a:srgbClr val="FF0000"/>
              </a:solidFill>
            </a:rPr>
            <a:t>HARD</a:t>
          </a:r>
          <a:r>
            <a:rPr lang="en-US" sz="1800" b="1" dirty="0" smtClean="0">
              <a:solidFill>
                <a:schemeClr val="tx1"/>
              </a:solidFill>
            </a:rPr>
            <a:t> </a:t>
          </a:r>
          <a:r>
            <a:rPr lang="en-US" sz="1800" b="1" dirty="0" smtClean="0">
              <a:solidFill>
                <a:schemeClr val="bg1"/>
              </a:solidFill>
            </a:rPr>
            <a:t>GOVERNANCE </a:t>
          </a:r>
        </a:p>
        <a:p>
          <a:r>
            <a:rPr lang="en-US" sz="1800" b="1" i="1" dirty="0" smtClean="0">
              <a:solidFill>
                <a:schemeClr val="bg1"/>
              </a:solidFill>
            </a:rPr>
            <a:t>(Rules + Composition)</a:t>
          </a:r>
          <a:endParaRPr lang="en-US" sz="1800" b="1" i="1" dirty="0">
            <a:solidFill>
              <a:schemeClr val="bg1"/>
            </a:solidFill>
          </a:endParaRPr>
        </a:p>
      </dgm:t>
    </dgm:pt>
    <dgm:pt modelId="{843E3C44-5249-F34E-B807-DBB068C65D5A}" type="parTrans" cxnId="{52CFEEDE-6083-E544-8CEC-8C1D2CF4CDDC}">
      <dgm:prSet/>
      <dgm:spPr/>
      <dgm:t>
        <a:bodyPr/>
        <a:lstStyle/>
        <a:p>
          <a:endParaRPr lang="en-US"/>
        </a:p>
      </dgm:t>
    </dgm:pt>
    <dgm:pt modelId="{0AD49CF2-0A5D-1C48-84F2-99E47ECFEE52}" type="sibTrans" cxnId="{52CFEEDE-6083-E544-8CEC-8C1D2CF4CDDC}">
      <dgm:prSet/>
      <dgm:spPr/>
      <dgm:t>
        <a:bodyPr/>
        <a:lstStyle/>
        <a:p>
          <a:endParaRPr lang="en-US" dirty="0"/>
        </a:p>
      </dgm:t>
    </dgm:pt>
    <dgm:pt modelId="{61FF8E35-E85F-8949-B74C-542120E7F4BB}">
      <dgm:prSet phldrT="[Text]" custT="1"/>
      <dgm:spPr/>
      <dgm:t>
        <a:bodyPr/>
        <a:lstStyle/>
        <a:p>
          <a:r>
            <a:rPr lang="en-US" sz="1800" b="1" dirty="0" smtClean="0">
              <a:solidFill>
                <a:srgbClr val="FF0000"/>
              </a:solidFill>
            </a:rPr>
            <a:t>SOFT</a:t>
          </a:r>
          <a:r>
            <a:rPr lang="en-US" sz="1800" b="1" dirty="0" smtClean="0">
              <a:solidFill>
                <a:schemeClr val="tx1"/>
              </a:solidFill>
            </a:rPr>
            <a:t> </a:t>
          </a:r>
          <a:r>
            <a:rPr lang="en-US" sz="1800" b="1" dirty="0" smtClean="0">
              <a:solidFill>
                <a:schemeClr val="bg1"/>
              </a:solidFill>
            </a:rPr>
            <a:t>GOVERNANCE</a:t>
          </a:r>
        </a:p>
        <a:p>
          <a:r>
            <a:rPr lang="en-US" sz="1800" b="1" i="1" dirty="0" smtClean="0">
              <a:solidFill>
                <a:schemeClr val="bg1"/>
              </a:solidFill>
            </a:rPr>
            <a:t>(Actors + Actions + Coordination)</a:t>
          </a:r>
          <a:endParaRPr lang="en-US" sz="1800" b="1" i="1" dirty="0">
            <a:solidFill>
              <a:schemeClr val="bg1"/>
            </a:solidFill>
          </a:endParaRPr>
        </a:p>
      </dgm:t>
    </dgm:pt>
    <dgm:pt modelId="{97BB81A9-BA73-D945-A242-43B967BBA1D2}" type="parTrans" cxnId="{A5E64F5D-299E-4A47-ACEE-8A6DAB973509}">
      <dgm:prSet/>
      <dgm:spPr/>
      <dgm:t>
        <a:bodyPr/>
        <a:lstStyle/>
        <a:p>
          <a:endParaRPr lang="en-US"/>
        </a:p>
      </dgm:t>
    </dgm:pt>
    <dgm:pt modelId="{5705EF20-5226-AC4F-875F-18B3FC211F4E}" type="sibTrans" cxnId="{A5E64F5D-299E-4A47-ACEE-8A6DAB973509}">
      <dgm:prSet/>
      <dgm:spPr/>
      <dgm:t>
        <a:bodyPr/>
        <a:lstStyle/>
        <a:p>
          <a:endParaRPr lang="en-US" dirty="0"/>
        </a:p>
      </dgm:t>
    </dgm:pt>
    <dgm:pt modelId="{6DBD8659-6C5D-084C-8FA8-A9490B13D1C5}">
      <dgm:prSet phldrT="[Text]" custT="1"/>
      <dgm:spPr/>
      <dgm:t>
        <a:bodyPr/>
        <a:lstStyle/>
        <a:p>
          <a:r>
            <a:rPr lang="en-US" sz="2400" b="1" dirty="0" smtClean="0">
              <a:solidFill>
                <a:srgbClr val="FF0000"/>
              </a:solidFill>
            </a:rPr>
            <a:t> </a:t>
          </a:r>
        </a:p>
        <a:p>
          <a:r>
            <a:rPr lang="en-US" sz="2400" b="1" dirty="0" smtClean="0">
              <a:solidFill>
                <a:schemeClr val="bg1"/>
              </a:solidFill>
            </a:rPr>
            <a:t>UNIVERSITY GOVERNANCE</a:t>
          </a:r>
        </a:p>
        <a:p>
          <a:endParaRPr lang="en-US" sz="2400" b="1" dirty="0">
            <a:solidFill>
              <a:srgbClr val="FF0000"/>
            </a:solidFill>
          </a:endParaRPr>
        </a:p>
      </dgm:t>
    </dgm:pt>
    <dgm:pt modelId="{04437108-8D9E-334D-ABA5-D72FF2B06043}" type="sibTrans" cxnId="{FD16016C-6D18-8E40-9281-B9AB7F1B8B5F}">
      <dgm:prSet/>
      <dgm:spPr/>
      <dgm:t>
        <a:bodyPr/>
        <a:lstStyle/>
        <a:p>
          <a:endParaRPr lang="en-US"/>
        </a:p>
      </dgm:t>
    </dgm:pt>
    <dgm:pt modelId="{30EA0813-6BB2-454F-B9BA-31E776ED16AC}" type="parTrans" cxnId="{FD16016C-6D18-8E40-9281-B9AB7F1B8B5F}">
      <dgm:prSet/>
      <dgm:spPr/>
      <dgm:t>
        <a:bodyPr/>
        <a:lstStyle/>
        <a:p>
          <a:endParaRPr lang="en-US"/>
        </a:p>
      </dgm:t>
    </dgm:pt>
    <dgm:pt modelId="{B18D04F0-BA55-3D4D-8E87-6CA7A634FE3C}" type="pres">
      <dgm:prSet presAssocID="{3342E3F0-C7EB-C64B-958B-A1ABD6EB1275}" presName="Name0" presStyleCnt="0">
        <dgm:presLayoutVars>
          <dgm:dir/>
          <dgm:resizeHandles val="exact"/>
        </dgm:presLayoutVars>
      </dgm:prSet>
      <dgm:spPr/>
    </dgm:pt>
    <dgm:pt modelId="{EDFCBFED-3157-B941-B3DA-22927D21F3FF}" type="pres">
      <dgm:prSet presAssocID="{3342E3F0-C7EB-C64B-958B-A1ABD6EB1275}" presName="vNodes" presStyleCnt="0"/>
      <dgm:spPr/>
    </dgm:pt>
    <dgm:pt modelId="{58CF3ED2-5586-DB4D-A880-7CB1020C8A79}" type="pres">
      <dgm:prSet presAssocID="{8154FDE1-6B30-CB4B-8776-D88232DD45FA}" presName="node" presStyleLbl="node1" presStyleIdx="0" presStyleCnt="3" custScaleX="176872" custLinFactNeighborX="-41601" custLinFactNeighborY="56484">
        <dgm:presLayoutVars>
          <dgm:bulletEnabled val="1"/>
        </dgm:presLayoutVars>
      </dgm:prSet>
      <dgm:spPr/>
      <dgm:t>
        <a:bodyPr/>
        <a:lstStyle/>
        <a:p>
          <a:endParaRPr lang="en-US"/>
        </a:p>
      </dgm:t>
    </dgm:pt>
    <dgm:pt modelId="{66528587-95BA-1A45-ADB8-3619C8A00575}" type="pres">
      <dgm:prSet presAssocID="{0AD49CF2-0A5D-1C48-84F2-99E47ECFEE52}" presName="spacerT" presStyleCnt="0"/>
      <dgm:spPr/>
    </dgm:pt>
    <dgm:pt modelId="{9CF26822-055E-F74B-9229-C477A3109797}" type="pres">
      <dgm:prSet presAssocID="{0AD49CF2-0A5D-1C48-84F2-99E47ECFEE52}" presName="sibTrans" presStyleLbl="sibTrans2D1" presStyleIdx="0" presStyleCnt="2" custLinFactX="-2539" custLinFactNeighborX="-100000" custLinFactNeighborY="-80674"/>
      <dgm:spPr/>
      <dgm:t>
        <a:bodyPr/>
        <a:lstStyle/>
        <a:p>
          <a:endParaRPr lang="en-US"/>
        </a:p>
      </dgm:t>
    </dgm:pt>
    <dgm:pt modelId="{B0FA2DDE-2EEB-4D40-BAD5-793666CE3670}" type="pres">
      <dgm:prSet presAssocID="{0AD49CF2-0A5D-1C48-84F2-99E47ECFEE52}" presName="spacerB" presStyleCnt="0"/>
      <dgm:spPr/>
    </dgm:pt>
    <dgm:pt modelId="{3113B163-68CB-8D4D-960E-58BE28768C23}" type="pres">
      <dgm:prSet presAssocID="{61FF8E35-E85F-8949-B74C-542120E7F4BB}" presName="node" presStyleLbl="node1" presStyleIdx="1" presStyleCnt="3" custScaleX="167636" custLinFactY="-4514" custLinFactNeighborX="-41601" custLinFactNeighborY="-100000">
        <dgm:presLayoutVars>
          <dgm:bulletEnabled val="1"/>
        </dgm:presLayoutVars>
      </dgm:prSet>
      <dgm:spPr/>
      <dgm:t>
        <a:bodyPr/>
        <a:lstStyle/>
        <a:p>
          <a:endParaRPr lang="en-US"/>
        </a:p>
      </dgm:t>
    </dgm:pt>
    <dgm:pt modelId="{A31292BD-2440-334A-86D7-CF1E1B3F3E33}" type="pres">
      <dgm:prSet presAssocID="{3342E3F0-C7EB-C64B-958B-A1ABD6EB1275}" presName="sibTransLast" presStyleLbl="sibTrans2D1" presStyleIdx="1" presStyleCnt="2" custScaleX="572237" custScaleY="90781" custLinFactX="-90365" custLinFactNeighborX="-100000" custLinFactNeighborY="-4460"/>
      <dgm:spPr/>
      <dgm:t>
        <a:bodyPr/>
        <a:lstStyle/>
        <a:p>
          <a:endParaRPr lang="en-US"/>
        </a:p>
      </dgm:t>
    </dgm:pt>
    <dgm:pt modelId="{3636D58E-0A09-384E-A178-E8D3251EAA7C}" type="pres">
      <dgm:prSet presAssocID="{3342E3F0-C7EB-C64B-958B-A1ABD6EB1275}" presName="connectorText" presStyleLbl="sibTrans2D1" presStyleIdx="1" presStyleCnt="2"/>
      <dgm:spPr/>
      <dgm:t>
        <a:bodyPr/>
        <a:lstStyle/>
        <a:p>
          <a:endParaRPr lang="en-US"/>
        </a:p>
      </dgm:t>
    </dgm:pt>
    <dgm:pt modelId="{ED15DB23-1CFB-B34A-A4B0-FEF260F133A9}" type="pres">
      <dgm:prSet presAssocID="{3342E3F0-C7EB-C64B-958B-A1ABD6EB1275}" presName="lastNode" presStyleLbl="node1" presStyleIdx="2" presStyleCnt="3" custScaleX="98584" custLinFactX="-26917" custLinFactNeighborX="-100000" custLinFactNeighborY="-103">
        <dgm:presLayoutVars>
          <dgm:bulletEnabled val="1"/>
        </dgm:presLayoutVars>
      </dgm:prSet>
      <dgm:spPr/>
      <dgm:t>
        <a:bodyPr/>
        <a:lstStyle/>
        <a:p>
          <a:endParaRPr lang="en-US"/>
        </a:p>
      </dgm:t>
    </dgm:pt>
  </dgm:ptLst>
  <dgm:cxnLst>
    <dgm:cxn modelId="{209BED9E-AF1A-6F4E-B2C5-C414812566BC}" type="presOf" srcId="{5705EF20-5226-AC4F-875F-18B3FC211F4E}" destId="{A31292BD-2440-334A-86D7-CF1E1B3F3E33}" srcOrd="0" destOrd="0" presId="urn:microsoft.com/office/officeart/2005/8/layout/equation2"/>
    <dgm:cxn modelId="{A5E64F5D-299E-4A47-ACEE-8A6DAB973509}" srcId="{3342E3F0-C7EB-C64B-958B-A1ABD6EB1275}" destId="{61FF8E35-E85F-8949-B74C-542120E7F4BB}" srcOrd="1" destOrd="0" parTransId="{97BB81A9-BA73-D945-A242-43B967BBA1D2}" sibTransId="{5705EF20-5226-AC4F-875F-18B3FC211F4E}"/>
    <dgm:cxn modelId="{9592DFE8-1B3A-A94E-B883-77DB9E5F683F}" type="presOf" srcId="{3342E3F0-C7EB-C64B-958B-A1ABD6EB1275}" destId="{B18D04F0-BA55-3D4D-8E87-6CA7A634FE3C}" srcOrd="0" destOrd="0" presId="urn:microsoft.com/office/officeart/2005/8/layout/equation2"/>
    <dgm:cxn modelId="{5EE75115-1EF9-A441-B496-BF2E4CAF6A40}" type="presOf" srcId="{0AD49CF2-0A5D-1C48-84F2-99E47ECFEE52}" destId="{9CF26822-055E-F74B-9229-C477A3109797}" srcOrd="0" destOrd="0" presId="urn:microsoft.com/office/officeart/2005/8/layout/equation2"/>
    <dgm:cxn modelId="{A6FA1B8C-9855-A940-A8CF-3A15D8C28D37}" type="presOf" srcId="{8154FDE1-6B30-CB4B-8776-D88232DD45FA}" destId="{58CF3ED2-5586-DB4D-A880-7CB1020C8A79}" srcOrd="0" destOrd="0" presId="urn:microsoft.com/office/officeart/2005/8/layout/equation2"/>
    <dgm:cxn modelId="{AA9891DA-5B6B-0945-BF8B-C58A6F8C3693}" type="presOf" srcId="{6DBD8659-6C5D-084C-8FA8-A9490B13D1C5}" destId="{ED15DB23-1CFB-B34A-A4B0-FEF260F133A9}" srcOrd="0" destOrd="0" presId="urn:microsoft.com/office/officeart/2005/8/layout/equation2"/>
    <dgm:cxn modelId="{FD16016C-6D18-8E40-9281-B9AB7F1B8B5F}" srcId="{3342E3F0-C7EB-C64B-958B-A1ABD6EB1275}" destId="{6DBD8659-6C5D-084C-8FA8-A9490B13D1C5}" srcOrd="2" destOrd="0" parTransId="{30EA0813-6BB2-454F-B9BA-31E776ED16AC}" sibTransId="{04437108-8D9E-334D-ABA5-D72FF2B06043}"/>
    <dgm:cxn modelId="{F8B84B82-9B20-6849-B5A8-D1328D4B00A7}" type="presOf" srcId="{61FF8E35-E85F-8949-B74C-542120E7F4BB}" destId="{3113B163-68CB-8D4D-960E-58BE28768C23}" srcOrd="0" destOrd="0" presId="urn:microsoft.com/office/officeart/2005/8/layout/equation2"/>
    <dgm:cxn modelId="{A640CCC0-FEEC-E346-817C-477BC1CB3059}" type="presOf" srcId="{5705EF20-5226-AC4F-875F-18B3FC211F4E}" destId="{3636D58E-0A09-384E-A178-E8D3251EAA7C}" srcOrd="1" destOrd="0" presId="urn:microsoft.com/office/officeart/2005/8/layout/equation2"/>
    <dgm:cxn modelId="{52CFEEDE-6083-E544-8CEC-8C1D2CF4CDDC}" srcId="{3342E3F0-C7EB-C64B-958B-A1ABD6EB1275}" destId="{8154FDE1-6B30-CB4B-8776-D88232DD45FA}" srcOrd="0" destOrd="0" parTransId="{843E3C44-5249-F34E-B807-DBB068C65D5A}" sibTransId="{0AD49CF2-0A5D-1C48-84F2-99E47ECFEE52}"/>
    <dgm:cxn modelId="{D123E2DF-D82F-A744-A56D-A975513F9800}" type="presParOf" srcId="{B18D04F0-BA55-3D4D-8E87-6CA7A634FE3C}" destId="{EDFCBFED-3157-B941-B3DA-22927D21F3FF}" srcOrd="0" destOrd="0" presId="urn:microsoft.com/office/officeart/2005/8/layout/equation2"/>
    <dgm:cxn modelId="{55FEF3DC-34B3-D443-8BBE-922473794999}" type="presParOf" srcId="{EDFCBFED-3157-B941-B3DA-22927D21F3FF}" destId="{58CF3ED2-5586-DB4D-A880-7CB1020C8A79}" srcOrd="0" destOrd="0" presId="urn:microsoft.com/office/officeart/2005/8/layout/equation2"/>
    <dgm:cxn modelId="{4F411C25-A6E7-D242-9B22-49FFD062EB22}" type="presParOf" srcId="{EDFCBFED-3157-B941-B3DA-22927D21F3FF}" destId="{66528587-95BA-1A45-ADB8-3619C8A00575}" srcOrd="1" destOrd="0" presId="urn:microsoft.com/office/officeart/2005/8/layout/equation2"/>
    <dgm:cxn modelId="{6199F239-FED8-9044-A49E-25B203F5A147}" type="presParOf" srcId="{EDFCBFED-3157-B941-B3DA-22927D21F3FF}" destId="{9CF26822-055E-F74B-9229-C477A3109797}" srcOrd="2" destOrd="0" presId="urn:microsoft.com/office/officeart/2005/8/layout/equation2"/>
    <dgm:cxn modelId="{DDA72DD6-AF1F-E143-8197-D9CCDD8F4AEB}" type="presParOf" srcId="{EDFCBFED-3157-B941-B3DA-22927D21F3FF}" destId="{B0FA2DDE-2EEB-4D40-BAD5-793666CE3670}" srcOrd="3" destOrd="0" presId="urn:microsoft.com/office/officeart/2005/8/layout/equation2"/>
    <dgm:cxn modelId="{D32098E8-3E28-0E49-99B7-F07E21580996}" type="presParOf" srcId="{EDFCBFED-3157-B941-B3DA-22927D21F3FF}" destId="{3113B163-68CB-8D4D-960E-58BE28768C23}" srcOrd="4" destOrd="0" presId="urn:microsoft.com/office/officeart/2005/8/layout/equation2"/>
    <dgm:cxn modelId="{AFF19DA7-70B8-9E48-A596-7618DE827950}" type="presParOf" srcId="{B18D04F0-BA55-3D4D-8E87-6CA7A634FE3C}" destId="{A31292BD-2440-334A-86D7-CF1E1B3F3E33}" srcOrd="1" destOrd="0" presId="urn:microsoft.com/office/officeart/2005/8/layout/equation2"/>
    <dgm:cxn modelId="{F8F80F8D-789D-1E4C-B40A-7C54AAA410FF}" type="presParOf" srcId="{A31292BD-2440-334A-86D7-CF1E1B3F3E33}" destId="{3636D58E-0A09-384E-A178-E8D3251EAA7C}" srcOrd="0" destOrd="0" presId="urn:microsoft.com/office/officeart/2005/8/layout/equation2"/>
    <dgm:cxn modelId="{C6112D98-7E30-5040-B2F8-C92351BB58AF}" type="presParOf" srcId="{B18D04F0-BA55-3D4D-8E87-6CA7A634FE3C}" destId="{ED15DB23-1CFB-B34A-A4B0-FEF260F133A9}" srcOrd="2" destOrd="0" presId="urn:microsoft.com/office/officeart/2005/8/layout/equati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ECA613-C78A-294C-9C24-79E8ECC7320B}" type="doc">
      <dgm:prSet loTypeId="urn:microsoft.com/office/officeart/2005/8/layout/chart3" loCatId="relationship" qsTypeId="urn:microsoft.com/office/officeart/2005/8/quickstyle/simple4" qsCatId="simple" csTypeId="urn:microsoft.com/office/officeart/2005/8/colors/accent1_2" csCatId="accent1" phldr="1"/>
      <dgm:spPr/>
    </dgm:pt>
    <dgm:pt modelId="{D6EC0F1A-23E0-8B4F-B487-384333A19620}">
      <dgm:prSet phldrT="[Text]" custT="1"/>
      <dgm:spPr/>
      <dgm:t>
        <a:bodyPr/>
        <a:lstStyle/>
        <a:p>
          <a:endParaRPr lang="en-US" sz="1800" b="1" dirty="0">
            <a:solidFill>
              <a:srgbClr val="FF0000"/>
            </a:solidFill>
          </a:endParaRPr>
        </a:p>
      </dgm:t>
    </dgm:pt>
    <dgm:pt modelId="{24CDFBEB-E004-2C46-8E7B-EDEB4A6396E9}" type="parTrans" cxnId="{2F979358-97A4-8B4D-803B-397847B25133}">
      <dgm:prSet/>
      <dgm:spPr/>
      <dgm:t>
        <a:bodyPr/>
        <a:lstStyle/>
        <a:p>
          <a:endParaRPr lang="en-US"/>
        </a:p>
      </dgm:t>
    </dgm:pt>
    <dgm:pt modelId="{B65F1CA9-5955-6F48-B6FB-9C16AF11A9E1}" type="sibTrans" cxnId="{2F979358-97A4-8B4D-803B-397847B25133}">
      <dgm:prSet/>
      <dgm:spPr/>
      <dgm:t>
        <a:bodyPr/>
        <a:lstStyle/>
        <a:p>
          <a:endParaRPr lang="en-US"/>
        </a:p>
      </dgm:t>
    </dgm:pt>
    <dgm:pt modelId="{5670A35C-4FD2-3747-8324-647EDB3C2A68}">
      <dgm:prSet phldrT="[Text]" custT="1"/>
      <dgm:spPr/>
      <dgm:t>
        <a:bodyPr/>
        <a:lstStyle/>
        <a:p>
          <a:r>
            <a:rPr lang="en-US" sz="1600" b="1" dirty="0" smtClean="0">
              <a:solidFill>
                <a:schemeClr val="tx1"/>
              </a:solidFill>
            </a:rPr>
            <a:t>Political Models</a:t>
          </a:r>
        </a:p>
      </dgm:t>
    </dgm:pt>
    <dgm:pt modelId="{270F595C-3C8B-5448-ADB5-31AD35FA398E}" type="parTrans" cxnId="{D43C2E45-E8EE-5A4C-9094-A7B538E83D74}">
      <dgm:prSet/>
      <dgm:spPr/>
      <dgm:t>
        <a:bodyPr/>
        <a:lstStyle/>
        <a:p>
          <a:endParaRPr lang="en-US"/>
        </a:p>
      </dgm:t>
    </dgm:pt>
    <dgm:pt modelId="{F15B0E6E-D858-E44B-94BE-FB5E2AB31684}" type="sibTrans" cxnId="{D43C2E45-E8EE-5A4C-9094-A7B538E83D74}">
      <dgm:prSet/>
      <dgm:spPr/>
      <dgm:t>
        <a:bodyPr/>
        <a:lstStyle/>
        <a:p>
          <a:endParaRPr lang="en-US"/>
        </a:p>
      </dgm:t>
    </dgm:pt>
    <dgm:pt modelId="{DE70BD04-60B6-3D49-8AAA-B76CD612B972}">
      <dgm:prSet phldrT="[Text]" custT="1"/>
      <dgm:spPr/>
      <dgm:t>
        <a:bodyPr/>
        <a:lstStyle/>
        <a:p>
          <a:r>
            <a:rPr lang="en-US" sz="1600" b="1" dirty="0" smtClean="0">
              <a:solidFill>
                <a:schemeClr val="tx1"/>
              </a:solidFill>
            </a:rPr>
            <a:t>Structural Models</a:t>
          </a:r>
        </a:p>
      </dgm:t>
    </dgm:pt>
    <dgm:pt modelId="{D723AC2C-E666-F445-A347-A31EA5267CB4}" type="parTrans" cxnId="{C6EE5A00-7024-894E-91B7-50A21D739ED6}">
      <dgm:prSet/>
      <dgm:spPr/>
      <dgm:t>
        <a:bodyPr/>
        <a:lstStyle/>
        <a:p>
          <a:endParaRPr lang="en-US"/>
        </a:p>
      </dgm:t>
    </dgm:pt>
    <dgm:pt modelId="{FC9AE67D-E9C0-EA47-8D78-E1B7EF3B9095}" type="sibTrans" cxnId="{C6EE5A00-7024-894E-91B7-50A21D739ED6}">
      <dgm:prSet/>
      <dgm:spPr/>
      <dgm:t>
        <a:bodyPr/>
        <a:lstStyle/>
        <a:p>
          <a:endParaRPr lang="en-US"/>
        </a:p>
      </dgm:t>
    </dgm:pt>
    <dgm:pt modelId="{3F2BCC52-1DC7-A844-9977-D8596CFD7AF3}">
      <dgm:prSet custT="1"/>
      <dgm:spPr/>
      <dgm:t>
        <a:bodyPr/>
        <a:lstStyle/>
        <a:p>
          <a:r>
            <a:rPr lang="en-US" sz="1600" b="1" dirty="0" smtClean="0">
              <a:solidFill>
                <a:schemeClr val="tx1"/>
              </a:solidFill>
            </a:rPr>
            <a:t>Functional Models </a:t>
          </a:r>
          <a:endParaRPr lang="en-US" sz="1600" b="1" dirty="0">
            <a:solidFill>
              <a:schemeClr val="tx1"/>
            </a:solidFill>
          </a:endParaRPr>
        </a:p>
      </dgm:t>
    </dgm:pt>
    <dgm:pt modelId="{29C91916-F6CC-8A47-9599-396407189801}" type="parTrans" cxnId="{9C3949C5-A738-6D45-A127-CE3B78F0BD12}">
      <dgm:prSet/>
      <dgm:spPr/>
      <dgm:t>
        <a:bodyPr/>
        <a:lstStyle/>
        <a:p>
          <a:endParaRPr lang="en-US"/>
        </a:p>
      </dgm:t>
    </dgm:pt>
    <dgm:pt modelId="{53D22C35-AF67-3840-B2BA-8D2E776C6A80}" type="sibTrans" cxnId="{9C3949C5-A738-6D45-A127-CE3B78F0BD12}">
      <dgm:prSet/>
      <dgm:spPr/>
      <dgm:t>
        <a:bodyPr/>
        <a:lstStyle/>
        <a:p>
          <a:endParaRPr lang="en-US"/>
        </a:p>
      </dgm:t>
    </dgm:pt>
    <dgm:pt modelId="{B889B087-1E85-9642-9D1E-509114A1B935}">
      <dgm:prSet custT="1"/>
      <dgm:spPr/>
      <dgm:t>
        <a:bodyPr/>
        <a:lstStyle/>
        <a:p>
          <a:r>
            <a:rPr lang="en-US" sz="1600" b="1" dirty="0" smtClean="0">
              <a:solidFill>
                <a:schemeClr val="tx1"/>
              </a:solidFill>
            </a:rPr>
            <a:t>Cultural Models</a:t>
          </a:r>
          <a:endParaRPr lang="en-US" sz="1600" b="1" dirty="0">
            <a:solidFill>
              <a:schemeClr val="tx1"/>
            </a:solidFill>
          </a:endParaRPr>
        </a:p>
      </dgm:t>
    </dgm:pt>
    <dgm:pt modelId="{C9767C97-12E2-8F4F-9B7B-2E3F45CB5614}" type="parTrans" cxnId="{303356DE-839D-FB40-AC82-D584A43E5E44}">
      <dgm:prSet/>
      <dgm:spPr/>
      <dgm:t>
        <a:bodyPr/>
        <a:lstStyle/>
        <a:p>
          <a:endParaRPr lang="en-US"/>
        </a:p>
      </dgm:t>
    </dgm:pt>
    <dgm:pt modelId="{CB43D5F5-08A9-E84A-B0C0-88643006A46D}" type="sibTrans" cxnId="{303356DE-839D-FB40-AC82-D584A43E5E44}">
      <dgm:prSet/>
      <dgm:spPr/>
      <dgm:t>
        <a:bodyPr/>
        <a:lstStyle/>
        <a:p>
          <a:endParaRPr lang="en-US"/>
        </a:p>
      </dgm:t>
    </dgm:pt>
    <dgm:pt modelId="{ED5F49EC-F911-0144-AA10-BA60E69A8C77}">
      <dgm:prSet custT="1"/>
      <dgm:spPr/>
      <dgm:t>
        <a:bodyPr/>
        <a:lstStyle/>
        <a:p>
          <a:r>
            <a:rPr lang="en-US" sz="1400" b="1" dirty="0" smtClean="0">
              <a:solidFill>
                <a:schemeClr val="tx1"/>
              </a:solidFill>
            </a:rPr>
            <a:t>Stakeholder Models</a:t>
          </a:r>
          <a:endParaRPr lang="en-US" sz="1400" b="1" dirty="0">
            <a:solidFill>
              <a:schemeClr val="tx1"/>
            </a:solidFill>
          </a:endParaRPr>
        </a:p>
      </dgm:t>
    </dgm:pt>
    <dgm:pt modelId="{6B4295C3-2D7F-6941-86CF-B39C968EE46F}" type="parTrans" cxnId="{B219D2BD-5233-1344-8ADA-E663EB38FDDC}">
      <dgm:prSet/>
      <dgm:spPr/>
      <dgm:t>
        <a:bodyPr/>
        <a:lstStyle/>
        <a:p>
          <a:endParaRPr lang="en-US"/>
        </a:p>
      </dgm:t>
    </dgm:pt>
    <dgm:pt modelId="{C44D6C6A-2995-1D42-804A-5A2E5618D629}" type="sibTrans" cxnId="{B219D2BD-5233-1344-8ADA-E663EB38FDDC}">
      <dgm:prSet/>
      <dgm:spPr/>
      <dgm:t>
        <a:bodyPr/>
        <a:lstStyle/>
        <a:p>
          <a:endParaRPr lang="en-US"/>
        </a:p>
      </dgm:t>
    </dgm:pt>
    <dgm:pt modelId="{9FA80AA8-4315-774C-A539-43F53AD7C159}" type="pres">
      <dgm:prSet presAssocID="{01ECA613-C78A-294C-9C24-79E8ECC7320B}" presName="compositeShape" presStyleCnt="0">
        <dgm:presLayoutVars>
          <dgm:chMax val="7"/>
          <dgm:dir/>
          <dgm:resizeHandles val="exact"/>
        </dgm:presLayoutVars>
      </dgm:prSet>
      <dgm:spPr/>
    </dgm:pt>
    <dgm:pt modelId="{211991E2-E1CB-6740-9573-8D0CB70A147B}" type="pres">
      <dgm:prSet presAssocID="{01ECA613-C78A-294C-9C24-79E8ECC7320B}" presName="wedge1" presStyleLbl="node1" presStyleIdx="0" presStyleCnt="6" custScaleX="109152" custScaleY="105273" custLinFactNeighborX="-542" custLinFactNeighborY="385"/>
      <dgm:spPr/>
      <dgm:t>
        <a:bodyPr/>
        <a:lstStyle/>
        <a:p>
          <a:endParaRPr lang="en-US"/>
        </a:p>
      </dgm:t>
    </dgm:pt>
    <dgm:pt modelId="{33BFA679-7679-2940-A2E4-FCDA15F79EB6}" type="pres">
      <dgm:prSet presAssocID="{01ECA613-C78A-294C-9C24-79E8ECC7320B}" presName="wedge1Tx" presStyleLbl="node1" presStyleIdx="0" presStyleCnt="6">
        <dgm:presLayoutVars>
          <dgm:chMax val="0"/>
          <dgm:chPref val="0"/>
          <dgm:bulletEnabled val="1"/>
        </dgm:presLayoutVars>
      </dgm:prSet>
      <dgm:spPr/>
      <dgm:t>
        <a:bodyPr/>
        <a:lstStyle/>
        <a:p>
          <a:endParaRPr lang="en-US"/>
        </a:p>
      </dgm:t>
    </dgm:pt>
    <dgm:pt modelId="{B21B0E54-2D63-3848-8DB3-67CBC6A7E98D}" type="pres">
      <dgm:prSet presAssocID="{01ECA613-C78A-294C-9C24-79E8ECC7320B}" presName="wedge2" presStyleLbl="node1" presStyleIdx="1" presStyleCnt="6" custScaleX="104164"/>
      <dgm:spPr/>
      <dgm:t>
        <a:bodyPr/>
        <a:lstStyle/>
        <a:p>
          <a:endParaRPr lang="en-US"/>
        </a:p>
      </dgm:t>
    </dgm:pt>
    <dgm:pt modelId="{F4FA8832-EECB-0D47-9577-980682AA7DB4}" type="pres">
      <dgm:prSet presAssocID="{01ECA613-C78A-294C-9C24-79E8ECC7320B}" presName="wedge2Tx" presStyleLbl="node1" presStyleIdx="1" presStyleCnt="6">
        <dgm:presLayoutVars>
          <dgm:chMax val="0"/>
          <dgm:chPref val="0"/>
          <dgm:bulletEnabled val="1"/>
        </dgm:presLayoutVars>
      </dgm:prSet>
      <dgm:spPr/>
      <dgm:t>
        <a:bodyPr/>
        <a:lstStyle/>
        <a:p>
          <a:endParaRPr lang="en-US"/>
        </a:p>
      </dgm:t>
    </dgm:pt>
    <dgm:pt modelId="{65BFA21E-F814-F24B-8F39-40E3A005732B}" type="pres">
      <dgm:prSet presAssocID="{01ECA613-C78A-294C-9C24-79E8ECC7320B}" presName="wedge3" presStyleLbl="node1" presStyleIdx="2" presStyleCnt="6"/>
      <dgm:spPr/>
      <dgm:t>
        <a:bodyPr/>
        <a:lstStyle/>
        <a:p>
          <a:endParaRPr lang="en-US"/>
        </a:p>
      </dgm:t>
    </dgm:pt>
    <dgm:pt modelId="{B9B56F5D-B91B-BF44-AFD6-7CDD90FB80C7}" type="pres">
      <dgm:prSet presAssocID="{01ECA613-C78A-294C-9C24-79E8ECC7320B}" presName="wedge3Tx" presStyleLbl="node1" presStyleIdx="2" presStyleCnt="6">
        <dgm:presLayoutVars>
          <dgm:chMax val="0"/>
          <dgm:chPref val="0"/>
          <dgm:bulletEnabled val="1"/>
        </dgm:presLayoutVars>
      </dgm:prSet>
      <dgm:spPr/>
      <dgm:t>
        <a:bodyPr/>
        <a:lstStyle/>
        <a:p>
          <a:endParaRPr lang="en-US"/>
        </a:p>
      </dgm:t>
    </dgm:pt>
    <dgm:pt modelId="{D946DA48-F130-A04A-8E18-E08BF3CE9CE7}" type="pres">
      <dgm:prSet presAssocID="{01ECA613-C78A-294C-9C24-79E8ECC7320B}" presName="wedge4" presStyleLbl="node1" presStyleIdx="3" presStyleCnt="6"/>
      <dgm:spPr/>
      <dgm:t>
        <a:bodyPr/>
        <a:lstStyle/>
        <a:p>
          <a:endParaRPr lang="en-US"/>
        </a:p>
      </dgm:t>
    </dgm:pt>
    <dgm:pt modelId="{E5847A3A-792E-3547-8BC8-5F422C45A1B2}" type="pres">
      <dgm:prSet presAssocID="{01ECA613-C78A-294C-9C24-79E8ECC7320B}" presName="wedge4Tx" presStyleLbl="node1" presStyleIdx="3" presStyleCnt="6">
        <dgm:presLayoutVars>
          <dgm:chMax val="0"/>
          <dgm:chPref val="0"/>
          <dgm:bulletEnabled val="1"/>
        </dgm:presLayoutVars>
      </dgm:prSet>
      <dgm:spPr/>
      <dgm:t>
        <a:bodyPr/>
        <a:lstStyle/>
        <a:p>
          <a:endParaRPr lang="en-US"/>
        </a:p>
      </dgm:t>
    </dgm:pt>
    <dgm:pt modelId="{DBCC993C-907D-6A4F-9CAF-DA724C182F09}" type="pres">
      <dgm:prSet presAssocID="{01ECA613-C78A-294C-9C24-79E8ECC7320B}" presName="wedge5" presStyleLbl="node1" presStyleIdx="4" presStyleCnt="6"/>
      <dgm:spPr/>
      <dgm:t>
        <a:bodyPr/>
        <a:lstStyle/>
        <a:p>
          <a:endParaRPr lang="en-US"/>
        </a:p>
      </dgm:t>
    </dgm:pt>
    <dgm:pt modelId="{55B48948-6502-7D4F-8E4F-1EF653AC555F}" type="pres">
      <dgm:prSet presAssocID="{01ECA613-C78A-294C-9C24-79E8ECC7320B}" presName="wedge5Tx" presStyleLbl="node1" presStyleIdx="4" presStyleCnt="6">
        <dgm:presLayoutVars>
          <dgm:chMax val="0"/>
          <dgm:chPref val="0"/>
          <dgm:bulletEnabled val="1"/>
        </dgm:presLayoutVars>
      </dgm:prSet>
      <dgm:spPr/>
      <dgm:t>
        <a:bodyPr/>
        <a:lstStyle/>
        <a:p>
          <a:endParaRPr lang="en-US"/>
        </a:p>
      </dgm:t>
    </dgm:pt>
    <dgm:pt modelId="{47856DED-2343-8D4A-ACC2-21C2269A9953}" type="pres">
      <dgm:prSet presAssocID="{01ECA613-C78A-294C-9C24-79E8ECC7320B}" presName="wedge6" presStyleLbl="node1" presStyleIdx="5" presStyleCnt="6"/>
      <dgm:spPr/>
      <dgm:t>
        <a:bodyPr/>
        <a:lstStyle/>
        <a:p>
          <a:endParaRPr lang="en-US"/>
        </a:p>
      </dgm:t>
    </dgm:pt>
    <dgm:pt modelId="{7119ACA9-8ECF-5843-8FCA-FB2C4EB17150}" type="pres">
      <dgm:prSet presAssocID="{01ECA613-C78A-294C-9C24-79E8ECC7320B}" presName="wedge6Tx" presStyleLbl="node1" presStyleIdx="5" presStyleCnt="6">
        <dgm:presLayoutVars>
          <dgm:chMax val="0"/>
          <dgm:chPref val="0"/>
          <dgm:bulletEnabled val="1"/>
        </dgm:presLayoutVars>
      </dgm:prSet>
      <dgm:spPr/>
      <dgm:t>
        <a:bodyPr/>
        <a:lstStyle/>
        <a:p>
          <a:endParaRPr lang="en-US"/>
        </a:p>
      </dgm:t>
    </dgm:pt>
  </dgm:ptLst>
  <dgm:cxnLst>
    <dgm:cxn modelId="{529F5424-2EFC-4545-A4FA-0E6D073A4825}" type="presOf" srcId="{D6EC0F1A-23E0-8B4F-B487-384333A19620}" destId="{33BFA679-7679-2940-A2E4-FCDA15F79EB6}" srcOrd="1" destOrd="0" presId="urn:microsoft.com/office/officeart/2005/8/layout/chart3"/>
    <dgm:cxn modelId="{72F2E475-1E32-674B-ABB7-821EF8C29D40}" type="presOf" srcId="{B889B087-1E85-9642-9D1E-509114A1B935}" destId="{E5847A3A-792E-3547-8BC8-5F422C45A1B2}" srcOrd="1" destOrd="0" presId="urn:microsoft.com/office/officeart/2005/8/layout/chart3"/>
    <dgm:cxn modelId="{1876FE7E-1EA7-7E43-A865-F731FC8F97AF}" type="presOf" srcId="{DE70BD04-60B6-3D49-8AAA-B76CD612B972}" destId="{7119ACA9-8ECF-5843-8FCA-FB2C4EB17150}" srcOrd="1" destOrd="0" presId="urn:microsoft.com/office/officeart/2005/8/layout/chart3"/>
    <dgm:cxn modelId="{FC9178A3-3919-6940-8AC1-6662CD7E77E3}" type="presOf" srcId="{01ECA613-C78A-294C-9C24-79E8ECC7320B}" destId="{9FA80AA8-4315-774C-A539-43F53AD7C159}" srcOrd="0" destOrd="0" presId="urn:microsoft.com/office/officeart/2005/8/layout/chart3"/>
    <dgm:cxn modelId="{B219D2BD-5233-1344-8ADA-E663EB38FDDC}" srcId="{01ECA613-C78A-294C-9C24-79E8ECC7320B}" destId="{ED5F49EC-F911-0144-AA10-BA60E69A8C77}" srcOrd="2" destOrd="0" parTransId="{6B4295C3-2D7F-6941-86CF-B39C968EE46F}" sibTransId="{C44D6C6A-2995-1D42-804A-5A2E5618D629}"/>
    <dgm:cxn modelId="{FB031900-2715-C642-8699-F8210742CE26}" type="presOf" srcId="{D6EC0F1A-23E0-8B4F-B487-384333A19620}" destId="{211991E2-E1CB-6740-9573-8D0CB70A147B}" srcOrd="0" destOrd="0" presId="urn:microsoft.com/office/officeart/2005/8/layout/chart3"/>
    <dgm:cxn modelId="{2B39E8F5-0AAE-4E41-BCED-9D2A4F496D41}" type="presOf" srcId="{3F2BCC52-1DC7-A844-9977-D8596CFD7AF3}" destId="{55B48948-6502-7D4F-8E4F-1EF653AC555F}" srcOrd="1" destOrd="0" presId="urn:microsoft.com/office/officeart/2005/8/layout/chart3"/>
    <dgm:cxn modelId="{93E2C389-CCA1-094E-9D9C-BC389BB42C00}" type="presOf" srcId="{5670A35C-4FD2-3747-8324-647EDB3C2A68}" destId="{B21B0E54-2D63-3848-8DB3-67CBC6A7E98D}" srcOrd="0" destOrd="0" presId="urn:microsoft.com/office/officeart/2005/8/layout/chart3"/>
    <dgm:cxn modelId="{303356DE-839D-FB40-AC82-D584A43E5E44}" srcId="{01ECA613-C78A-294C-9C24-79E8ECC7320B}" destId="{B889B087-1E85-9642-9D1E-509114A1B935}" srcOrd="3" destOrd="0" parTransId="{C9767C97-12E2-8F4F-9B7B-2E3F45CB5614}" sibTransId="{CB43D5F5-08A9-E84A-B0C0-88643006A46D}"/>
    <dgm:cxn modelId="{9C3949C5-A738-6D45-A127-CE3B78F0BD12}" srcId="{01ECA613-C78A-294C-9C24-79E8ECC7320B}" destId="{3F2BCC52-1DC7-A844-9977-D8596CFD7AF3}" srcOrd="4" destOrd="0" parTransId="{29C91916-F6CC-8A47-9599-396407189801}" sibTransId="{53D22C35-AF67-3840-B2BA-8D2E776C6A80}"/>
    <dgm:cxn modelId="{2F979358-97A4-8B4D-803B-397847B25133}" srcId="{01ECA613-C78A-294C-9C24-79E8ECC7320B}" destId="{D6EC0F1A-23E0-8B4F-B487-384333A19620}" srcOrd="0" destOrd="0" parTransId="{24CDFBEB-E004-2C46-8E7B-EDEB4A6396E9}" sibTransId="{B65F1CA9-5955-6F48-B6FB-9C16AF11A9E1}"/>
    <dgm:cxn modelId="{EA3F4A42-66CF-D043-986A-1D5097D39E1D}" type="presOf" srcId="{B889B087-1E85-9642-9D1E-509114A1B935}" destId="{D946DA48-F130-A04A-8E18-E08BF3CE9CE7}" srcOrd="0" destOrd="0" presId="urn:microsoft.com/office/officeart/2005/8/layout/chart3"/>
    <dgm:cxn modelId="{C6EE5A00-7024-894E-91B7-50A21D739ED6}" srcId="{01ECA613-C78A-294C-9C24-79E8ECC7320B}" destId="{DE70BD04-60B6-3D49-8AAA-B76CD612B972}" srcOrd="5" destOrd="0" parTransId="{D723AC2C-E666-F445-A347-A31EA5267CB4}" sibTransId="{FC9AE67D-E9C0-EA47-8D78-E1B7EF3B9095}"/>
    <dgm:cxn modelId="{485F32EC-F675-9648-AF53-52DF53DC3E6D}" type="presOf" srcId="{3F2BCC52-1DC7-A844-9977-D8596CFD7AF3}" destId="{DBCC993C-907D-6A4F-9CAF-DA724C182F09}" srcOrd="0" destOrd="0" presId="urn:microsoft.com/office/officeart/2005/8/layout/chart3"/>
    <dgm:cxn modelId="{475AFA43-802F-7044-B23C-24A57B62317E}" type="presOf" srcId="{DE70BD04-60B6-3D49-8AAA-B76CD612B972}" destId="{47856DED-2343-8D4A-ACC2-21C2269A9953}" srcOrd="0" destOrd="0" presId="urn:microsoft.com/office/officeart/2005/8/layout/chart3"/>
    <dgm:cxn modelId="{14C3DAAE-ADE0-CE40-95B2-3C298A3375E7}" type="presOf" srcId="{ED5F49EC-F911-0144-AA10-BA60E69A8C77}" destId="{65BFA21E-F814-F24B-8F39-40E3A005732B}" srcOrd="0" destOrd="0" presId="urn:microsoft.com/office/officeart/2005/8/layout/chart3"/>
    <dgm:cxn modelId="{36CFD085-6535-1F4F-972E-BC645CBEDAFE}" type="presOf" srcId="{ED5F49EC-F911-0144-AA10-BA60E69A8C77}" destId="{B9B56F5D-B91B-BF44-AFD6-7CDD90FB80C7}" srcOrd="1" destOrd="0" presId="urn:microsoft.com/office/officeart/2005/8/layout/chart3"/>
    <dgm:cxn modelId="{178C5400-0187-3A4D-92EB-1C148736902C}" type="presOf" srcId="{5670A35C-4FD2-3747-8324-647EDB3C2A68}" destId="{F4FA8832-EECB-0D47-9577-980682AA7DB4}" srcOrd="1" destOrd="0" presId="urn:microsoft.com/office/officeart/2005/8/layout/chart3"/>
    <dgm:cxn modelId="{D43C2E45-E8EE-5A4C-9094-A7B538E83D74}" srcId="{01ECA613-C78A-294C-9C24-79E8ECC7320B}" destId="{5670A35C-4FD2-3747-8324-647EDB3C2A68}" srcOrd="1" destOrd="0" parTransId="{270F595C-3C8B-5448-ADB5-31AD35FA398E}" sibTransId="{F15B0E6E-D858-E44B-94BE-FB5E2AB31684}"/>
    <dgm:cxn modelId="{95C8B50B-7CD5-8243-872C-1D5EB344441A}" type="presParOf" srcId="{9FA80AA8-4315-774C-A539-43F53AD7C159}" destId="{211991E2-E1CB-6740-9573-8D0CB70A147B}" srcOrd="0" destOrd="0" presId="urn:microsoft.com/office/officeart/2005/8/layout/chart3"/>
    <dgm:cxn modelId="{77DE5DD2-325A-8841-AA36-1700ADFBFB46}" type="presParOf" srcId="{9FA80AA8-4315-774C-A539-43F53AD7C159}" destId="{33BFA679-7679-2940-A2E4-FCDA15F79EB6}" srcOrd="1" destOrd="0" presId="urn:microsoft.com/office/officeart/2005/8/layout/chart3"/>
    <dgm:cxn modelId="{B466786E-3226-F742-B770-F5D9A97DCC04}" type="presParOf" srcId="{9FA80AA8-4315-774C-A539-43F53AD7C159}" destId="{B21B0E54-2D63-3848-8DB3-67CBC6A7E98D}" srcOrd="2" destOrd="0" presId="urn:microsoft.com/office/officeart/2005/8/layout/chart3"/>
    <dgm:cxn modelId="{02EB01CC-1F90-E345-916B-CD9B53025223}" type="presParOf" srcId="{9FA80AA8-4315-774C-A539-43F53AD7C159}" destId="{F4FA8832-EECB-0D47-9577-980682AA7DB4}" srcOrd="3" destOrd="0" presId="urn:microsoft.com/office/officeart/2005/8/layout/chart3"/>
    <dgm:cxn modelId="{EAC9CA31-E676-464C-A598-9F678C381CD4}" type="presParOf" srcId="{9FA80AA8-4315-774C-A539-43F53AD7C159}" destId="{65BFA21E-F814-F24B-8F39-40E3A005732B}" srcOrd="4" destOrd="0" presId="urn:microsoft.com/office/officeart/2005/8/layout/chart3"/>
    <dgm:cxn modelId="{C1986A0C-86FB-D341-B2A7-828FE0B3B2FF}" type="presParOf" srcId="{9FA80AA8-4315-774C-A539-43F53AD7C159}" destId="{B9B56F5D-B91B-BF44-AFD6-7CDD90FB80C7}" srcOrd="5" destOrd="0" presId="urn:microsoft.com/office/officeart/2005/8/layout/chart3"/>
    <dgm:cxn modelId="{329D82A9-9088-0E4D-BD0F-0B7927733D1E}" type="presParOf" srcId="{9FA80AA8-4315-774C-A539-43F53AD7C159}" destId="{D946DA48-F130-A04A-8E18-E08BF3CE9CE7}" srcOrd="6" destOrd="0" presId="urn:microsoft.com/office/officeart/2005/8/layout/chart3"/>
    <dgm:cxn modelId="{E13D7CF8-49AD-F54A-8BDF-B8E9BAA708C3}" type="presParOf" srcId="{9FA80AA8-4315-774C-A539-43F53AD7C159}" destId="{E5847A3A-792E-3547-8BC8-5F422C45A1B2}" srcOrd="7" destOrd="0" presId="urn:microsoft.com/office/officeart/2005/8/layout/chart3"/>
    <dgm:cxn modelId="{534CCB21-CA94-8945-9DBA-FBA9FD2F5E0E}" type="presParOf" srcId="{9FA80AA8-4315-774C-A539-43F53AD7C159}" destId="{DBCC993C-907D-6A4F-9CAF-DA724C182F09}" srcOrd="8" destOrd="0" presId="urn:microsoft.com/office/officeart/2005/8/layout/chart3"/>
    <dgm:cxn modelId="{D2BF81A9-13C8-604E-A8F4-20D10B3171C3}" type="presParOf" srcId="{9FA80AA8-4315-774C-A539-43F53AD7C159}" destId="{55B48948-6502-7D4F-8E4F-1EF653AC555F}" srcOrd="9" destOrd="0" presId="urn:microsoft.com/office/officeart/2005/8/layout/chart3"/>
    <dgm:cxn modelId="{1AAC153A-0ACB-544E-B451-D7636F9EED09}" type="presParOf" srcId="{9FA80AA8-4315-774C-A539-43F53AD7C159}" destId="{47856DED-2343-8D4A-ACC2-21C2269A9953}" srcOrd="10" destOrd="0" presId="urn:microsoft.com/office/officeart/2005/8/layout/chart3"/>
    <dgm:cxn modelId="{E926246D-2DA0-9745-9D4D-13539C2EE54C}" type="presParOf" srcId="{9FA80AA8-4315-774C-A539-43F53AD7C159}" destId="{7119ACA9-8ECF-5843-8FCA-FB2C4EB17150}" srcOrd="11" destOrd="0" presId="urn:microsoft.com/office/officeart/2005/8/layout/char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DF3C18-AC25-254D-ABE8-F06CBB72F16B}">
      <dsp:nvSpPr>
        <dsp:cNvPr id="0" name=""/>
        <dsp:cNvSpPr/>
      </dsp:nvSpPr>
      <dsp:spPr>
        <a:xfrm>
          <a:off x="1825215" y="289527"/>
          <a:ext cx="4579168" cy="4288618"/>
        </a:xfrm>
        <a:prstGeom prst="pie">
          <a:avLst>
            <a:gd name="adj1" fmla="val 16200000"/>
            <a:gd name="adj2" fmla="val 1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0000"/>
              </a:solidFill>
            </a:rPr>
            <a:t>SUPPORTING VARIABLES</a:t>
          </a:r>
        </a:p>
        <a:p>
          <a:pPr lvl="0" algn="ctr" defTabSz="711200">
            <a:lnSpc>
              <a:spcPct val="90000"/>
            </a:lnSpc>
            <a:spcBef>
              <a:spcPct val="0"/>
            </a:spcBef>
            <a:spcAft>
              <a:spcPct val="35000"/>
            </a:spcAft>
          </a:pPr>
          <a:r>
            <a:rPr lang="en-US" sz="3600" b="1" kern="1200" dirty="0" smtClean="0">
              <a:solidFill>
                <a:srgbClr val="FF0000"/>
              </a:solidFill>
              <a:latin typeface="Zapf Dingbats"/>
              <a:ea typeface="Zapf Dingbats"/>
              <a:cs typeface="Zapf Dingbats"/>
            </a:rPr>
            <a:t>✔</a:t>
          </a:r>
          <a:endParaRPr lang="en-US" sz="3600" b="1" kern="1200" dirty="0">
            <a:solidFill>
              <a:srgbClr val="FF0000"/>
            </a:solidFill>
          </a:endParaRPr>
        </a:p>
      </dsp:txBody>
      <dsp:txXfrm>
        <a:off x="4314866" y="1080879"/>
        <a:ext cx="1553646" cy="1429539"/>
      </dsp:txXfrm>
    </dsp:sp>
    <dsp:sp modelId="{720AAE6D-F8DB-944A-BA7B-76AC8480FB67}">
      <dsp:nvSpPr>
        <dsp:cNvPr id="0" name=""/>
        <dsp:cNvSpPr/>
      </dsp:nvSpPr>
      <dsp:spPr>
        <a:xfrm>
          <a:off x="1841404" y="495586"/>
          <a:ext cx="4121848" cy="4121848"/>
        </a:xfrm>
        <a:prstGeom prst="pie">
          <a:avLst>
            <a:gd name="adj1" fmla="val 1800000"/>
            <a:gd name="adj2" fmla="val 90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ENABLING VARIABLES</a:t>
          </a:r>
        </a:p>
        <a:p>
          <a:pPr lvl="0" algn="ctr" defTabSz="800100">
            <a:lnSpc>
              <a:spcPct val="90000"/>
            </a:lnSpc>
            <a:spcBef>
              <a:spcPct val="0"/>
            </a:spcBef>
            <a:spcAft>
              <a:spcPct val="35000"/>
            </a:spcAft>
          </a:pPr>
          <a:endParaRPr lang="en-US" sz="3200" b="1" kern="1200" dirty="0">
            <a:solidFill>
              <a:schemeClr val="tx1"/>
            </a:solidFill>
          </a:endParaRPr>
        </a:p>
      </dsp:txBody>
      <dsp:txXfrm>
        <a:off x="2970005" y="3096276"/>
        <a:ext cx="1864645" cy="1275810"/>
      </dsp:txXfrm>
    </dsp:sp>
    <dsp:sp modelId="{E96B55A0-2201-C842-A4BB-B5F220683C5C}">
      <dsp:nvSpPr>
        <dsp:cNvPr id="0" name=""/>
        <dsp:cNvSpPr/>
      </dsp:nvSpPr>
      <dsp:spPr>
        <a:xfrm>
          <a:off x="1841404" y="495586"/>
          <a:ext cx="4121848" cy="4121848"/>
        </a:xfrm>
        <a:prstGeom prst="pie">
          <a:avLst>
            <a:gd name="adj1" fmla="val 90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CENTRAL VARIABLES</a:t>
          </a:r>
        </a:p>
        <a:p>
          <a:pPr lvl="0" algn="ctr" defTabSz="800100">
            <a:lnSpc>
              <a:spcPct val="90000"/>
            </a:lnSpc>
            <a:spcBef>
              <a:spcPct val="0"/>
            </a:spcBef>
            <a:spcAft>
              <a:spcPct val="35000"/>
            </a:spcAft>
          </a:pPr>
          <a:endParaRPr lang="en-US" sz="3200" b="1" kern="1200" dirty="0" smtClean="0">
            <a:solidFill>
              <a:schemeClr val="tx1"/>
            </a:solidFill>
          </a:endParaRPr>
        </a:p>
      </dsp:txBody>
      <dsp:txXfrm>
        <a:off x="2283030" y="1305235"/>
        <a:ext cx="1398484" cy="13739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385DEA-D38C-4D49-B75E-AE0BE50140AC}">
      <dsp:nvSpPr>
        <dsp:cNvPr id="0" name=""/>
        <dsp:cNvSpPr/>
      </dsp:nvSpPr>
      <dsp:spPr>
        <a:xfrm>
          <a:off x="2860062" y="121291"/>
          <a:ext cx="2509475" cy="2509475"/>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Students </a:t>
          </a:r>
        </a:p>
        <a:p>
          <a:pPr lvl="0" algn="ctr" defTabSz="622300">
            <a:lnSpc>
              <a:spcPct val="90000"/>
            </a:lnSpc>
            <a:spcBef>
              <a:spcPct val="0"/>
            </a:spcBef>
            <a:spcAft>
              <a:spcPct val="35000"/>
            </a:spcAft>
          </a:pPr>
          <a:r>
            <a:rPr lang="en-US" sz="1400" kern="1200" dirty="0" smtClean="0"/>
            <a:t>Teaching staff Researchers Internationalization</a:t>
          </a:r>
          <a:endParaRPr lang="en-US" sz="1400" kern="1200" dirty="0"/>
        </a:p>
      </dsp:txBody>
      <dsp:txXfrm>
        <a:off x="3194659" y="560449"/>
        <a:ext cx="1840281" cy="1129263"/>
      </dsp:txXfrm>
    </dsp:sp>
    <dsp:sp modelId="{DD6EB8B0-7DA6-C34B-A321-61C4AB1C042C}">
      <dsp:nvSpPr>
        <dsp:cNvPr id="0" name=""/>
        <dsp:cNvSpPr/>
      </dsp:nvSpPr>
      <dsp:spPr>
        <a:xfrm>
          <a:off x="3765564" y="1689713"/>
          <a:ext cx="2509475" cy="2509475"/>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Supportive regulatory framework Autonomy academic freedom</a:t>
          </a:r>
        </a:p>
        <a:p>
          <a:pPr lvl="0" algn="ctr" defTabSz="622300">
            <a:lnSpc>
              <a:spcPct val="90000"/>
            </a:lnSpc>
            <a:spcBef>
              <a:spcPct val="0"/>
            </a:spcBef>
            <a:spcAft>
              <a:spcPct val="35000"/>
            </a:spcAft>
          </a:pPr>
          <a:r>
            <a:rPr lang="en-US" sz="1400" kern="1200" dirty="0" smtClean="0"/>
            <a:t> Leadership team Strategic vision Culture of excellence</a:t>
          </a:r>
          <a:endParaRPr lang="en-US" sz="1400" kern="1200" dirty="0"/>
        </a:p>
      </dsp:txBody>
      <dsp:txXfrm>
        <a:off x="4533045" y="2337994"/>
        <a:ext cx="1505685" cy="1380211"/>
      </dsp:txXfrm>
    </dsp:sp>
    <dsp:sp modelId="{45A342F1-C714-1048-9AF2-C10669DBB7F7}">
      <dsp:nvSpPr>
        <dsp:cNvPr id="0" name=""/>
        <dsp:cNvSpPr/>
      </dsp:nvSpPr>
      <dsp:spPr>
        <a:xfrm>
          <a:off x="1954560" y="1689713"/>
          <a:ext cx="2509475" cy="2509475"/>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Public budget resources Endowment revenues </a:t>
          </a:r>
        </a:p>
        <a:p>
          <a:pPr lvl="0" algn="ctr" defTabSz="622300">
            <a:lnSpc>
              <a:spcPct val="90000"/>
            </a:lnSpc>
            <a:spcBef>
              <a:spcPct val="0"/>
            </a:spcBef>
            <a:spcAft>
              <a:spcPct val="35000"/>
            </a:spcAft>
          </a:pPr>
          <a:r>
            <a:rPr lang="en-US" sz="1400" kern="1200" dirty="0" smtClean="0"/>
            <a:t>Tuition fees Research Grants</a:t>
          </a:r>
          <a:endParaRPr lang="en-US" sz="1400" kern="1200" dirty="0"/>
        </a:p>
      </dsp:txBody>
      <dsp:txXfrm>
        <a:off x="2190868" y="2337994"/>
        <a:ext cx="1505685" cy="138021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CF3ED2-5586-DB4D-A880-7CB1020C8A79}">
      <dsp:nvSpPr>
        <dsp:cNvPr id="0" name=""/>
        <dsp:cNvSpPr/>
      </dsp:nvSpPr>
      <dsp:spPr>
        <a:xfrm>
          <a:off x="76197" y="76201"/>
          <a:ext cx="2918357" cy="16499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HARD</a:t>
          </a:r>
          <a:r>
            <a:rPr lang="en-US" sz="1800" b="1" kern="1200" dirty="0" smtClean="0">
              <a:solidFill>
                <a:schemeClr val="tx1"/>
              </a:solidFill>
            </a:rPr>
            <a:t> </a:t>
          </a:r>
          <a:r>
            <a:rPr lang="en-US" sz="1800" b="1" kern="1200" dirty="0" smtClean="0">
              <a:solidFill>
                <a:schemeClr val="bg1"/>
              </a:solidFill>
            </a:rPr>
            <a:t>GOVERNANCE </a:t>
          </a:r>
        </a:p>
        <a:p>
          <a:pPr lvl="0" algn="ctr" defTabSz="800100">
            <a:lnSpc>
              <a:spcPct val="90000"/>
            </a:lnSpc>
            <a:spcBef>
              <a:spcPct val="0"/>
            </a:spcBef>
            <a:spcAft>
              <a:spcPct val="35000"/>
            </a:spcAft>
          </a:pPr>
          <a:r>
            <a:rPr lang="en-US" sz="1800" b="1" i="1" kern="1200" dirty="0" smtClean="0">
              <a:solidFill>
                <a:schemeClr val="bg1"/>
              </a:solidFill>
            </a:rPr>
            <a:t>(Rules + Composition)</a:t>
          </a:r>
          <a:endParaRPr lang="en-US" sz="1800" b="1" i="1" kern="1200" dirty="0">
            <a:solidFill>
              <a:schemeClr val="bg1"/>
            </a:solidFill>
          </a:endParaRPr>
        </a:p>
      </dsp:txBody>
      <dsp:txXfrm>
        <a:off x="76197" y="76201"/>
        <a:ext cx="2918357" cy="1649983"/>
      </dsp:txXfrm>
    </dsp:sp>
    <dsp:sp modelId="{9CF26822-055E-F74B-9229-C477A3109797}">
      <dsp:nvSpPr>
        <dsp:cNvPr id="0" name=""/>
        <dsp:cNvSpPr/>
      </dsp:nvSpPr>
      <dsp:spPr>
        <a:xfrm>
          <a:off x="762002" y="1676400"/>
          <a:ext cx="956990" cy="956990"/>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762002" y="1676400"/>
        <a:ext cx="956990" cy="956990"/>
      </dsp:txXfrm>
    </dsp:sp>
    <dsp:sp modelId="{3113B163-68CB-8D4D-960E-58BE28768C23}">
      <dsp:nvSpPr>
        <dsp:cNvPr id="0" name=""/>
        <dsp:cNvSpPr/>
      </dsp:nvSpPr>
      <dsp:spPr>
        <a:xfrm>
          <a:off x="152393" y="2666996"/>
          <a:ext cx="2765965" cy="16499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SOFT</a:t>
          </a:r>
          <a:r>
            <a:rPr lang="en-US" sz="1800" b="1" kern="1200" dirty="0" smtClean="0">
              <a:solidFill>
                <a:schemeClr val="tx1"/>
              </a:solidFill>
            </a:rPr>
            <a:t> </a:t>
          </a:r>
          <a:r>
            <a:rPr lang="en-US" sz="1800" b="1" kern="1200" dirty="0" smtClean="0">
              <a:solidFill>
                <a:schemeClr val="bg1"/>
              </a:solidFill>
            </a:rPr>
            <a:t>GOVERNANCE</a:t>
          </a:r>
        </a:p>
        <a:p>
          <a:pPr lvl="0" algn="ctr" defTabSz="800100">
            <a:lnSpc>
              <a:spcPct val="90000"/>
            </a:lnSpc>
            <a:spcBef>
              <a:spcPct val="0"/>
            </a:spcBef>
            <a:spcAft>
              <a:spcPct val="35000"/>
            </a:spcAft>
          </a:pPr>
          <a:r>
            <a:rPr lang="en-US" sz="1800" b="1" i="1" kern="1200" dirty="0" smtClean="0">
              <a:solidFill>
                <a:schemeClr val="bg1"/>
              </a:solidFill>
            </a:rPr>
            <a:t>(Actors + Actions + Coordination)</a:t>
          </a:r>
          <a:endParaRPr lang="en-US" sz="1800" b="1" i="1" kern="1200" dirty="0">
            <a:solidFill>
              <a:schemeClr val="bg1"/>
            </a:solidFill>
          </a:endParaRPr>
        </a:p>
      </dsp:txBody>
      <dsp:txXfrm>
        <a:off x="152393" y="2666996"/>
        <a:ext cx="2765965" cy="1649983"/>
      </dsp:txXfrm>
    </dsp:sp>
    <dsp:sp modelId="{A31292BD-2440-334A-86D7-CF1E1B3F3E33}">
      <dsp:nvSpPr>
        <dsp:cNvPr id="0" name=""/>
        <dsp:cNvSpPr/>
      </dsp:nvSpPr>
      <dsp:spPr>
        <a:xfrm rot="58507">
          <a:off x="1757207" y="1920841"/>
          <a:ext cx="1866607" cy="55720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rot="58507">
        <a:off x="1757207" y="1920841"/>
        <a:ext cx="1866607" cy="557208"/>
      </dsp:txXfrm>
    </dsp:sp>
    <dsp:sp modelId="{ED15DB23-1CFB-B34A-A4B0-FEF260F133A9}">
      <dsp:nvSpPr>
        <dsp:cNvPr id="0" name=""/>
        <dsp:cNvSpPr/>
      </dsp:nvSpPr>
      <dsp:spPr>
        <a:xfrm>
          <a:off x="3609699" y="609599"/>
          <a:ext cx="3253238" cy="329996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0000"/>
              </a:solidFill>
            </a:rPr>
            <a:t> </a:t>
          </a:r>
        </a:p>
        <a:p>
          <a:pPr lvl="0" algn="ctr" defTabSz="1066800">
            <a:lnSpc>
              <a:spcPct val="90000"/>
            </a:lnSpc>
            <a:spcBef>
              <a:spcPct val="0"/>
            </a:spcBef>
            <a:spcAft>
              <a:spcPct val="35000"/>
            </a:spcAft>
          </a:pPr>
          <a:r>
            <a:rPr lang="en-US" sz="2400" b="1" kern="1200" dirty="0" smtClean="0">
              <a:solidFill>
                <a:schemeClr val="bg1"/>
              </a:solidFill>
            </a:rPr>
            <a:t>UNIVERSITY GOVERNANCE</a:t>
          </a:r>
        </a:p>
        <a:p>
          <a:pPr lvl="0" algn="ctr" defTabSz="1066800">
            <a:lnSpc>
              <a:spcPct val="90000"/>
            </a:lnSpc>
            <a:spcBef>
              <a:spcPct val="0"/>
            </a:spcBef>
            <a:spcAft>
              <a:spcPct val="35000"/>
            </a:spcAft>
          </a:pPr>
          <a:endParaRPr lang="en-US" sz="2400" b="1" kern="1200" dirty="0">
            <a:solidFill>
              <a:srgbClr val="FF0000"/>
            </a:solidFill>
          </a:endParaRPr>
        </a:p>
      </dsp:txBody>
      <dsp:txXfrm>
        <a:off x="3609699" y="609599"/>
        <a:ext cx="3253238" cy="329996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1991E2-E1CB-6740-9573-8D0CB70A147B}">
      <dsp:nvSpPr>
        <dsp:cNvPr id="0" name=""/>
        <dsp:cNvSpPr/>
      </dsp:nvSpPr>
      <dsp:spPr>
        <a:xfrm>
          <a:off x="2142784" y="228609"/>
          <a:ext cx="4149750" cy="4002278"/>
        </a:xfrm>
        <a:prstGeom prst="pie">
          <a:avLst>
            <a:gd name="adj1" fmla="val 16200000"/>
            <a:gd name="adj2" fmla="val 19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1" kern="1200" dirty="0">
            <a:solidFill>
              <a:srgbClr val="FF0000"/>
            </a:solidFill>
          </a:endParaRPr>
        </a:p>
      </dsp:txBody>
      <dsp:txXfrm>
        <a:off x="4262121" y="657425"/>
        <a:ext cx="1210343" cy="857631"/>
      </dsp:txXfrm>
    </dsp:sp>
    <dsp:sp modelId="{B21B0E54-2D63-3848-8DB3-67CBC6A7E98D}">
      <dsp:nvSpPr>
        <dsp:cNvPr id="0" name=""/>
        <dsp:cNvSpPr/>
      </dsp:nvSpPr>
      <dsp:spPr>
        <a:xfrm>
          <a:off x="2145058" y="510181"/>
          <a:ext cx="3960116" cy="3801808"/>
        </a:xfrm>
        <a:prstGeom prst="pie">
          <a:avLst>
            <a:gd name="adj1" fmla="val 19800000"/>
            <a:gd name="adj2" fmla="val 1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Political Models</a:t>
          </a:r>
        </a:p>
      </dsp:txBody>
      <dsp:txXfrm>
        <a:off x="4855852" y="2026379"/>
        <a:ext cx="1197463" cy="769413"/>
      </dsp:txXfrm>
    </dsp:sp>
    <dsp:sp modelId="{65BFA21E-F814-F24B-8F39-40E3A005732B}">
      <dsp:nvSpPr>
        <dsp:cNvPr id="0" name=""/>
        <dsp:cNvSpPr/>
      </dsp:nvSpPr>
      <dsp:spPr>
        <a:xfrm>
          <a:off x="2224212" y="510181"/>
          <a:ext cx="3801808" cy="3801808"/>
        </a:xfrm>
        <a:prstGeom prst="pie">
          <a:avLst>
            <a:gd name="adj1" fmla="val 1800000"/>
            <a:gd name="adj2" fmla="val 54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Stakeholder Models</a:t>
          </a:r>
          <a:endParaRPr lang="en-US" sz="1400" b="1" kern="1200" dirty="0">
            <a:solidFill>
              <a:schemeClr val="tx1"/>
            </a:solidFill>
          </a:endParaRPr>
        </a:p>
      </dsp:txBody>
      <dsp:txXfrm>
        <a:off x="4165850" y="3089980"/>
        <a:ext cx="1108860" cy="814673"/>
      </dsp:txXfrm>
    </dsp:sp>
    <dsp:sp modelId="{D946DA48-F130-A04A-8E18-E08BF3CE9CE7}">
      <dsp:nvSpPr>
        <dsp:cNvPr id="0" name=""/>
        <dsp:cNvSpPr/>
      </dsp:nvSpPr>
      <dsp:spPr>
        <a:xfrm>
          <a:off x="2224212" y="510181"/>
          <a:ext cx="3801808" cy="3801808"/>
        </a:xfrm>
        <a:prstGeom prst="pie">
          <a:avLst>
            <a:gd name="adj1" fmla="val 5400000"/>
            <a:gd name="adj2" fmla="val 90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Cultural Models</a:t>
          </a:r>
          <a:endParaRPr lang="en-US" sz="1600" b="1" kern="1200" dirty="0">
            <a:solidFill>
              <a:schemeClr val="tx1"/>
            </a:solidFill>
          </a:endParaRPr>
        </a:p>
      </dsp:txBody>
      <dsp:txXfrm>
        <a:off x="2975522" y="3089980"/>
        <a:ext cx="1108860" cy="814673"/>
      </dsp:txXfrm>
    </dsp:sp>
    <dsp:sp modelId="{DBCC993C-907D-6A4F-9CAF-DA724C182F09}">
      <dsp:nvSpPr>
        <dsp:cNvPr id="0" name=""/>
        <dsp:cNvSpPr/>
      </dsp:nvSpPr>
      <dsp:spPr>
        <a:xfrm>
          <a:off x="2224212" y="510181"/>
          <a:ext cx="3801808" cy="3801808"/>
        </a:xfrm>
        <a:prstGeom prst="pie">
          <a:avLst>
            <a:gd name="adj1" fmla="val 9000000"/>
            <a:gd name="adj2" fmla="val 126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Functional Models </a:t>
          </a:r>
          <a:endParaRPr lang="en-US" sz="1600" b="1" kern="1200" dirty="0">
            <a:solidFill>
              <a:schemeClr val="tx1"/>
            </a:solidFill>
          </a:endParaRPr>
        </a:p>
      </dsp:txBody>
      <dsp:txXfrm>
        <a:off x="2283049" y="2026379"/>
        <a:ext cx="1149594" cy="769413"/>
      </dsp:txXfrm>
    </dsp:sp>
    <dsp:sp modelId="{47856DED-2343-8D4A-ACC2-21C2269A9953}">
      <dsp:nvSpPr>
        <dsp:cNvPr id="0" name=""/>
        <dsp:cNvSpPr/>
      </dsp:nvSpPr>
      <dsp:spPr>
        <a:xfrm>
          <a:off x="2224212" y="510181"/>
          <a:ext cx="3801808" cy="3801808"/>
        </a:xfrm>
        <a:prstGeom prst="pie">
          <a:avLst>
            <a:gd name="adj1" fmla="val 126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Structural Models</a:t>
          </a:r>
        </a:p>
      </dsp:txBody>
      <dsp:txXfrm>
        <a:off x="2975522" y="917518"/>
        <a:ext cx="1108860" cy="81467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6FC1CC-967F-44A5-B9A2-3DB8437F456A}" type="datetimeFigureOut">
              <a:rPr lang="en-US"/>
              <a:pPr>
                <a:defRPr/>
              </a:pPr>
              <a:t>6/21/12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ED23D58-D6CF-40C5-BCED-EBCD1C9F0AD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p:spPr>
        <p:txBody>
          <a:bodyPr/>
          <a:lstStyle/>
          <a:p>
            <a:endParaRPr lang="en-US"/>
          </a:p>
        </p:txBody>
      </p:sp>
      <p:sp>
        <p:nvSpPr>
          <p:cNvPr id="21508" name="Slide Number Placeholder 3"/>
          <p:cNvSpPr>
            <a:spLocks noGrp="1"/>
          </p:cNvSpPr>
          <p:nvPr>
            <p:ph type="sldNum" sz="quarter" idx="5"/>
          </p:nvPr>
        </p:nvSpPr>
        <p:spPr>
          <a:noFill/>
        </p:spPr>
        <p:txBody>
          <a:bodyPr/>
          <a:lstStyle/>
          <a:p>
            <a:fld id="{D819BBA8-8B4C-F04C-9D88-2403E9F9831D}" type="slidenum">
              <a:rPr lang="en-US" smtClean="0"/>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CD3DA8-4830-7549-9632-D1DF4486547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p:spPr>
        <p:txBody>
          <a:bodyPr/>
          <a:lstStyle/>
          <a:p>
            <a:endParaRPr lang="en-US"/>
          </a:p>
        </p:txBody>
      </p:sp>
      <p:sp>
        <p:nvSpPr>
          <p:cNvPr id="49156" name="Slide Number Placeholder 3"/>
          <p:cNvSpPr>
            <a:spLocks noGrp="1"/>
          </p:cNvSpPr>
          <p:nvPr>
            <p:ph type="sldNum" sz="quarter" idx="5"/>
          </p:nvPr>
        </p:nvSpPr>
        <p:spPr>
          <a:noFill/>
        </p:spPr>
        <p:txBody>
          <a:bodyPr/>
          <a:lstStyle/>
          <a:p>
            <a:fld id="{049F89BC-5255-0341-940D-2360F45EBE78}" type="slidenum">
              <a:rPr lang="en-US" smtClean="0"/>
              <a:pPr/>
              <a:t>10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p:spPr>
        <p:txBody>
          <a:bodyPr/>
          <a:lstStyle/>
          <a:p>
            <a:endParaRPr lang="en-US"/>
          </a:p>
        </p:txBody>
      </p:sp>
      <p:sp>
        <p:nvSpPr>
          <p:cNvPr id="28676" name="Slide Number Placeholder 3"/>
          <p:cNvSpPr>
            <a:spLocks noGrp="1"/>
          </p:cNvSpPr>
          <p:nvPr>
            <p:ph type="sldNum" sz="quarter" idx="5"/>
          </p:nvPr>
        </p:nvSpPr>
        <p:spPr>
          <a:noFill/>
        </p:spPr>
        <p:txBody>
          <a:bodyPr/>
          <a:lstStyle/>
          <a:p>
            <a:fld id="{F3E4AC7A-0D30-8A4D-8EB5-FC5AD00BC69F}" type="slidenum">
              <a:rPr lang="en-US" smtClean="0"/>
              <a:pPr/>
              <a:t>18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spTree>
      <p:nvGrpSpPr>
        <p:cNvPr id="1" name=""/>
        <p:cNvGrpSpPr/>
        <p:nvPr/>
      </p:nvGrpSpPr>
      <p:grpSpPr>
        <a:xfrm>
          <a:off x="0" y="0"/>
          <a:ext cx="0" cy="0"/>
          <a:chOff x="0" y="0"/>
          <a:chExt cx="0" cy="0"/>
        </a:xfrm>
      </p:grpSpPr>
      <p:pic>
        <p:nvPicPr>
          <p:cNvPr id="2050" name="Picture 2" descr="C:\Documents and Settings\z3349205\Desktop\FASS School banner.jpg"/>
          <p:cNvPicPr>
            <a:picLocks noChangeAspect="1" noChangeArrowheads="1"/>
          </p:cNvPicPr>
          <p:nvPr userDrawn="1"/>
        </p:nvPicPr>
        <p:blipFill>
          <a:blip r:embed="rId2" cstate="print"/>
          <a:srcRect/>
          <a:stretch>
            <a:fillRect/>
          </a:stretch>
        </p:blipFill>
        <p:spPr bwMode="auto">
          <a:xfrm>
            <a:off x="0" y="1484784"/>
            <a:ext cx="9148282" cy="2155683"/>
          </a:xfrm>
          <a:prstGeom prst="rect">
            <a:avLst/>
          </a:prstGeom>
          <a:noFill/>
        </p:spPr>
      </p:pic>
      <p:sp>
        <p:nvSpPr>
          <p:cNvPr id="5" name="Text Placeholder 4"/>
          <p:cNvSpPr>
            <a:spLocks noGrp="1"/>
          </p:cNvSpPr>
          <p:nvPr>
            <p:ph type="body" sz="quarter" idx="10"/>
          </p:nvPr>
        </p:nvSpPr>
        <p:spPr>
          <a:xfrm>
            <a:off x="2592000" y="1772469"/>
            <a:ext cx="5688012" cy="576411"/>
          </a:xfrm>
          <a:prstGeom prst="rect">
            <a:avLst/>
          </a:prstGeom>
        </p:spPr>
        <p:txBody>
          <a:bodyPr/>
          <a:lstStyle>
            <a:lvl1pPr>
              <a:buNone/>
              <a:defRPr baseline="0"/>
            </a:lvl1pPr>
          </a:lstStyle>
          <a:p>
            <a:pPr lvl="0"/>
            <a:r>
              <a:rPr lang="en-US" smtClean="0"/>
              <a:t>Click to edit Master text styles</a:t>
            </a:r>
          </a:p>
        </p:txBody>
      </p:sp>
      <p:sp>
        <p:nvSpPr>
          <p:cNvPr id="7" name="Text Placeholder 6"/>
          <p:cNvSpPr>
            <a:spLocks noGrp="1"/>
          </p:cNvSpPr>
          <p:nvPr>
            <p:ph type="body" sz="quarter" idx="11"/>
          </p:nvPr>
        </p:nvSpPr>
        <p:spPr>
          <a:xfrm>
            <a:off x="2592000" y="2322000"/>
            <a:ext cx="5689600" cy="431800"/>
          </a:xfrm>
          <a:prstGeom prst="rect">
            <a:avLst/>
          </a:prstGeo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BB501F3-82D4-1444-A39C-473B5A7D4871}" type="datetimeFigureOut">
              <a:rPr lang="en-US" smtClean="0"/>
              <a:pPr/>
              <a:t>6/21/12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E087DAE-A8A4-3B48-85C4-B12251A7AC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457200" y="1484784"/>
            <a:ext cx="8229600" cy="4320480"/>
          </a:xfrm>
          <a:prstGeom prst="rect">
            <a:avLst/>
          </a:prstGeom>
        </p:spPr>
        <p:txBody>
          <a:bodyPr/>
          <a:lstStyle>
            <a:lvl1pPr>
              <a:buNone/>
              <a:defRPr sz="1400" baseline="0">
                <a:latin typeface="Microsoft Sans Serif" pitchFamily="34" charset="0"/>
                <a:cs typeface="Microsoft Sans Serif" pitchFamily="34" charset="0"/>
              </a:defRPr>
            </a:lvl1pPr>
          </a:lstStyle>
          <a:p>
            <a:pPr lvl="0"/>
            <a:r>
              <a:rPr lang="en-US" smtClean="0"/>
              <a:t>Click to edit Master text styles</a:t>
            </a:r>
          </a:p>
        </p:txBody>
      </p:sp>
      <p:pic>
        <p:nvPicPr>
          <p:cNvPr id="5" name="Picture 2" descr="C:\Documents and Settings\z3349205\Desktop\FASS School Faculty footer.jpg"/>
          <p:cNvPicPr>
            <a:picLocks noChangeAspect="1" noChangeArrowheads="1"/>
          </p:cNvPicPr>
          <p:nvPr userDrawn="1"/>
        </p:nvPicPr>
        <p:blipFill>
          <a:blip r:embed="rId2" cstate="print"/>
          <a:srcRect/>
          <a:stretch>
            <a:fillRect/>
          </a:stretch>
        </p:blipFill>
        <p:spPr bwMode="auto">
          <a:xfrm>
            <a:off x="0" y="5933418"/>
            <a:ext cx="9144000" cy="924582"/>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pic>
        <p:nvPicPr>
          <p:cNvPr id="7" name="Picture 2" descr="C:\Documents and Settings\z3349205\Desktop\FASS School banner.jpg"/>
          <p:cNvPicPr>
            <a:picLocks noChangeAspect="1" noChangeArrowheads="1"/>
          </p:cNvPicPr>
          <p:nvPr userDrawn="1"/>
        </p:nvPicPr>
        <p:blipFill>
          <a:blip r:embed="rId2" cstate="print"/>
          <a:srcRect/>
          <a:stretch>
            <a:fillRect/>
          </a:stretch>
        </p:blipFill>
        <p:spPr bwMode="auto">
          <a:xfrm>
            <a:off x="0" y="3068960"/>
            <a:ext cx="9148282" cy="2155683"/>
          </a:xfrm>
          <a:prstGeom prst="rect">
            <a:avLst/>
          </a:prstGeom>
          <a:noFill/>
        </p:spPr>
      </p:pic>
      <p:sp>
        <p:nvSpPr>
          <p:cNvPr id="12" name="Text Placeholder 4"/>
          <p:cNvSpPr>
            <a:spLocks noGrp="1"/>
          </p:cNvSpPr>
          <p:nvPr>
            <p:ph type="body" sz="quarter" idx="14"/>
          </p:nvPr>
        </p:nvSpPr>
        <p:spPr>
          <a:xfrm>
            <a:off x="2592000" y="3356645"/>
            <a:ext cx="5688012" cy="576411"/>
          </a:xfrm>
          <a:prstGeom prst="rect">
            <a:avLst/>
          </a:prstGeom>
        </p:spPr>
        <p:txBody>
          <a:bodyPr/>
          <a:lstStyle>
            <a:lvl1pPr>
              <a:buNone/>
              <a:defRPr baseline="0"/>
            </a:lvl1pPr>
          </a:lstStyle>
          <a:p>
            <a:pPr lvl="0"/>
            <a:r>
              <a:rPr lang="en-US" smtClean="0"/>
              <a:t>Click to edit Master text styles</a:t>
            </a:r>
          </a:p>
        </p:txBody>
      </p:sp>
      <p:sp>
        <p:nvSpPr>
          <p:cNvPr id="13" name="Text Placeholder 6"/>
          <p:cNvSpPr>
            <a:spLocks noGrp="1"/>
          </p:cNvSpPr>
          <p:nvPr>
            <p:ph type="body" sz="quarter" idx="15"/>
          </p:nvPr>
        </p:nvSpPr>
        <p:spPr>
          <a:xfrm>
            <a:off x="2592000" y="3906176"/>
            <a:ext cx="5689600" cy="431800"/>
          </a:xfrm>
          <a:prstGeom prst="rect">
            <a:avLst/>
          </a:prstGeo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95325"/>
            <a:ext cx="4038600" cy="4309939"/>
          </a:xfrm>
          <a:prstGeom prst="rect">
            <a:avLst/>
          </a:prstGeom>
        </p:spPr>
        <p:txBody>
          <a:bodyPr/>
          <a:lstStyle>
            <a:lvl1pPr>
              <a:defRPr sz="2000">
                <a:latin typeface="Microsoft Sans Serif" pitchFamily="34" charset="0"/>
                <a:cs typeface="Microsoft Sans Serif" pitchFamily="34" charset="0"/>
              </a:defRPr>
            </a:lvl1pPr>
            <a:lvl2pPr>
              <a:defRPr sz="1800">
                <a:latin typeface="Microsoft Sans Serif" pitchFamily="34" charset="0"/>
                <a:cs typeface="Microsoft Sans Serif" pitchFamily="34" charset="0"/>
              </a:defRPr>
            </a:lvl2pPr>
            <a:lvl3pPr>
              <a:defRPr sz="1600">
                <a:latin typeface="Microsoft Sans Serif" pitchFamily="34" charset="0"/>
                <a:cs typeface="Microsoft Sans Serif" pitchFamily="34" charset="0"/>
              </a:defRPr>
            </a:lvl3pPr>
            <a:lvl4pPr>
              <a:defRPr sz="1400">
                <a:latin typeface="Microsoft Sans Serif" pitchFamily="34" charset="0"/>
                <a:cs typeface="Microsoft Sans Serif" pitchFamily="34" charset="0"/>
              </a:defRPr>
            </a:lvl4pPr>
            <a:lvl5pPr>
              <a:defRPr sz="1400">
                <a:latin typeface="Microsoft Sans Serif" pitchFamily="34" charset="0"/>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484784"/>
            <a:ext cx="4038600" cy="4320480"/>
          </a:xfrm>
          <a:prstGeom prst="rect">
            <a:avLst/>
          </a:prstGeom>
        </p:spPr>
        <p:txBody>
          <a:bodyPr/>
          <a:lstStyle>
            <a:lvl1pPr>
              <a:defRPr sz="2000">
                <a:latin typeface="Microsoft Sans Serif" pitchFamily="34" charset="0"/>
                <a:cs typeface="Microsoft Sans Serif" pitchFamily="34" charset="0"/>
              </a:defRPr>
            </a:lvl1pPr>
            <a:lvl2pPr>
              <a:defRPr sz="1800">
                <a:latin typeface="Microsoft Sans Serif" pitchFamily="34" charset="0"/>
                <a:cs typeface="Microsoft Sans Serif" pitchFamily="34" charset="0"/>
              </a:defRPr>
            </a:lvl2pPr>
            <a:lvl3pPr>
              <a:defRPr sz="1600">
                <a:latin typeface="Microsoft Sans Serif" pitchFamily="34" charset="0"/>
                <a:cs typeface="Microsoft Sans Serif" pitchFamily="34" charset="0"/>
              </a:defRPr>
            </a:lvl3pPr>
            <a:lvl4pPr>
              <a:defRPr sz="1400">
                <a:latin typeface="Microsoft Sans Serif" pitchFamily="34" charset="0"/>
                <a:cs typeface="Microsoft Sans Serif" pitchFamily="34" charset="0"/>
              </a:defRPr>
            </a:lvl4pPr>
            <a:lvl5pPr>
              <a:defRPr sz="1400">
                <a:latin typeface="Microsoft Sans Serif" pitchFamily="34" charset="0"/>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smtClean="0"/>
              <a:t>Click to edit Master title style</a:t>
            </a:r>
            <a:endParaRPr lang="en-AU" dirty="0"/>
          </a:p>
        </p:txBody>
      </p:sp>
      <p:pic>
        <p:nvPicPr>
          <p:cNvPr id="7" name="Picture 2" descr="C:\Documents and Settings\z3349205\Desktop\FASS School Faculty footer.jpg"/>
          <p:cNvPicPr>
            <a:picLocks noChangeAspect="1" noChangeArrowheads="1"/>
          </p:cNvPicPr>
          <p:nvPr userDrawn="1"/>
        </p:nvPicPr>
        <p:blipFill>
          <a:blip r:embed="rId2" cstate="print"/>
          <a:srcRect/>
          <a:stretch>
            <a:fillRect/>
          </a:stretch>
        </p:blipFill>
        <p:spPr bwMode="auto">
          <a:xfrm>
            <a:off x="0" y="5933418"/>
            <a:ext cx="9144000" cy="9245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200" y="1535113"/>
            <a:ext cx="4040188" cy="639762"/>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
        <p:nvSpPr>
          <p:cNvPr id="5" name="Content Placeholder 3"/>
          <p:cNvSpPr>
            <a:spLocks noGrp="1"/>
          </p:cNvSpPr>
          <p:nvPr>
            <p:ph sz="half" idx="2"/>
          </p:nvPr>
        </p:nvSpPr>
        <p:spPr>
          <a:xfrm>
            <a:off x="457200" y="2174875"/>
            <a:ext cx="4040188" cy="3630389"/>
          </a:xfrm>
          <a:prstGeom prst="rect">
            <a:avLst/>
          </a:prstGeom>
        </p:spPr>
        <p:txBody>
          <a:bodyPr/>
          <a:lstStyle>
            <a:lvl1pPr>
              <a:defRPr sz="1400">
                <a:latin typeface="Microsoft Sans Serif" pitchFamily="34" charset="0"/>
                <a:cs typeface="Microsoft Sans Serif" pitchFamily="34" charset="0"/>
              </a:defRPr>
            </a:lvl1pPr>
          </a:lstStyle>
          <a:p>
            <a:pPr lvl="0"/>
            <a:r>
              <a:rPr lang="en-US" smtClean="0"/>
              <a:t>Click to edit Master text styles</a:t>
            </a:r>
          </a:p>
        </p:txBody>
      </p:sp>
      <p:sp>
        <p:nvSpPr>
          <p:cNvPr id="6" name="Text Placeholder 4"/>
          <p:cNvSpPr>
            <a:spLocks noGrp="1"/>
          </p:cNvSpPr>
          <p:nvPr>
            <p:ph type="body" sz="quarter" idx="3"/>
          </p:nvPr>
        </p:nvSpPr>
        <p:spPr>
          <a:xfrm>
            <a:off x="4645025" y="1535113"/>
            <a:ext cx="4041775" cy="639762"/>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
        <p:nvSpPr>
          <p:cNvPr id="7" name="Content Placeholder 5"/>
          <p:cNvSpPr>
            <a:spLocks noGrp="1"/>
          </p:cNvSpPr>
          <p:nvPr>
            <p:ph sz="quarter" idx="4"/>
          </p:nvPr>
        </p:nvSpPr>
        <p:spPr>
          <a:xfrm>
            <a:off x="4645025" y="2174875"/>
            <a:ext cx="4041775" cy="3630389"/>
          </a:xfrm>
          <a:prstGeom prst="rect">
            <a:avLst/>
          </a:prstGeom>
        </p:spPr>
        <p:txBody>
          <a:bodyPr/>
          <a:lstStyle>
            <a:lvl1pPr>
              <a:defRPr sz="1400">
                <a:latin typeface="Microsoft Sans Serif" pitchFamily="34" charset="0"/>
                <a:cs typeface="Microsoft Sans Serif" pitchFamily="34" charset="0"/>
              </a:defRPr>
            </a:lvl1pPr>
          </a:lstStyle>
          <a:p>
            <a:pPr lvl="0"/>
            <a:r>
              <a:rPr lang="en-US" smtClean="0"/>
              <a:t>Click to edit Master text styles</a:t>
            </a:r>
          </a:p>
        </p:txBody>
      </p:sp>
      <p:sp>
        <p:nvSpPr>
          <p:cNvPr id="8"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smtClean="0"/>
              <a:t>Click to edit Master title style</a:t>
            </a:r>
            <a:endParaRPr lang="en-AU" dirty="0"/>
          </a:p>
        </p:txBody>
      </p:sp>
      <p:pic>
        <p:nvPicPr>
          <p:cNvPr id="9" name="Picture 2" descr="C:\Documents and Settings\z3349205\Desktop\FASS School Faculty footer.jpg"/>
          <p:cNvPicPr>
            <a:picLocks noChangeAspect="1" noChangeArrowheads="1"/>
          </p:cNvPicPr>
          <p:nvPr userDrawn="1"/>
        </p:nvPicPr>
        <p:blipFill>
          <a:blip r:embed="rId2" cstate="print"/>
          <a:srcRect/>
          <a:stretch>
            <a:fillRect/>
          </a:stretch>
        </p:blipFill>
        <p:spPr bwMode="auto">
          <a:xfrm>
            <a:off x="0" y="5933418"/>
            <a:ext cx="9144000" cy="924582"/>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475200"/>
            <a:ext cx="8229600" cy="793560"/>
          </a:xfrm>
          <a:prstGeom prst="rect">
            <a:avLst/>
          </a:prstGeom>
        </p:spPr>
        <p:txBody>
          <a:bodyPr/>
          <a:lstStyle>
            <a:lvl1pPr algn="l">
              <a:defRPr sz="3000">
                <a:latin typeface="Sommet" pitchFamily="50" charset="0"/>
              </a:defRPr>
            </a:lvl1pPr>
          </a:lstStyle>
          <a:p>
            <a:r>
              <a:rPr lang="en-US" smtClean="0"/>
              <a:t>Click to edit Master title style</a:t>
            </a:r>
            <a:endParaRPr lang="en-US" dirty="0"/>
          </a:p>
        </p:txBody>
      </p:sp>
      <p:pic>
        <p:nvPicPr>
          <p:cNvPr id="5" name="Picture 2" descr="C:\Documents and Settings\z3349205\Desktop\FASS School Faculty footer.jpg"/>
          <p:cNvPicPr>
            <a:picLocks noChangeAspect="1" noChangeArrowheads="1"/>
          </p:cNvPicPr>
          <p:nvPr userDrawn="1"/>
        </p:nvPicPr>
        <p:blipFill>
          <a:blip r:embed="rId2" cstate="print"/>
          <a:srcRect/>
          <a:stretch>
            <a:fillRect/>
          </a:stretch>
        </p:blipFill>
        <p:spPr bwMode="auto">
          <a:xfrm>
            <a:off x="0" y="5933418"/>
            <a:ext cx="9144000" cy="924582"/>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spTree>
      <p:nvGrpSpPr>
        <p:cNvPr id="1" name=""/>
        <p:cNvGrpSpPr/>
        <p:nvPr/>
      </p:nvGrpSpPr>
      <p:grpSpPr>
        <a:xfrm>
          <a:off x="0" y="0"/>
          <a:ext cx="0" cy="0"/>
          <a:chOff x="0" y="0"/>
          <a:chExt cx="0" cy="0"/>
        </a:xfrm>
      </p:grpSpPr>
      <p:pic>
        <p:nvPicPr>
          <p:cNvPr id="4" name="Picture 2" descr="C:\Documents and Settings\z3349205\Desktop\FASS School Faculty footer.jpg"/>
          <p:cNvPicPr>
            <a:picLocks noChangeAspect="1" noChangeArrowheads="1"/>
          </p:cNvPicPr>
          <p:nvPr userDrawn="1"/>
        </p:nvPicPr>
        <p:blipFill>
          <a:blip r:embed="rId2" cstate="print"/>
          <a:srcRect/>
          <a:stretch>
            <a:fillRect/>
          </a:stretch>
        </p:blipFill>
        <p:spPr bwMode="auto">
          <a:xfrm>
            <a:off x="0" y="5933418"/>
            <a:ext cx="9144000" cy="924582"/>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0">
                <a:latin typeface="Sommet" pitchFamily="50"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3575050" y="273051"/>
            <a:ext cx="5111750" cy="5532214"/>
          </a:xfrm>
          <a:prstGeom prst="rect">
            <a:avLst/>
          </a:prstGeom>
        </p:spPr>
        <p:txBody>
          <a:bodyPr/>
          <a:lstStyle>
            <a:lvl1pPr>
              <a:defRPr sz="3000">
                <a:latin typeface="Microsoft Sans Serif" pitchFamily="34" charset="0"/>
                <a:cs typeface="Microsoft Sans Serif" pitchFamily="34" charset="0"/>
              </a:defRPr>
            </a:lvl1pPr>
            <a:lvl2pPr>
              <a:defRPr sz="2000">
                <a:latin typeface="Microsoft Sans Serif" pitchFamily="34" charset="0"/>
                <a:cs typeface="Microsoft Sans Serif" pitchFamily="34" charset="0"/>
              </a:defRPr>
            </a:lvl2pPr>
            <a:lvl3pPr>
              <a:defRPr sz="1800">
                <a:latin typeface="Microsoft Sans Serif" pitchFamily="34" charset="0"/>
                <a:cs typeface="Microsoft Sans Serif" pitchFamily="34" charset="0"/>
              </a:defRPr>
            </a:lvl3pPr>
            <a:lvl4pPr>
              <a:defRPr sz="1600">
                <a:latin typeface="Microsoft Sans Serif" pitchFamily="34" charset="0"/>
                <a:cs typeface="Microsoft Sans Serif" pitchFamily="34" charset="0"/>
              </a:defRPr>
            </a:lvl4pPr>
            <a:lvl5pPr>
              <a:defRPr sz="1600">
                <a:latin typeface="Microsoft Sans Serif" pitchFamily="34" charset="0"/>
                <a:cs typeface="Microsoft Sans Serif"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1"/>
            <a:ext cx="3008313" cy="4370164"/>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7" name="Picture 2" descr="C:\Documents and Settings\z3349205\Desktop\FASS School Faculty footer.jpg"/>
          <p:cNvPicPr>
            <a:picLocks noChangeAspect="1" noChangeArrowheads="1"/>
          </p:cNvPicPr>
          <p:nvPr userDrawn="1"/>
        </p:nvPicPr>
        <p:blipFill>
          <a:blip r:embed="rId2" cstate="print"/>
          <a:srcRect/>
          <a:stretch>
            <a:fillRect/>
          </a:stretch>
        </p:blipFill>
        <p:spPr bwMode="auto">
          <a:xfrm>
            <a:off x="0" y="5933418"/>
            <a:ext cx="9144000" cy="924582"/>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atin typeface="Sommet" pitchFamily="50" charset="0"/>
              </a:defRPr>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000">
                <a:latin typeface="Microsoft Sans Serif" pitchFamily="34" charset="0"/>
                <a:cs typeface="Microsoft Sans Serif"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dirty="0"/>
          </a:p>
        </p:txBody>
      </p:sp>
      <p:sp>
        <p:nvSpPr>
          <p:cNvPr id="4" name="Text Placeholder 3"/>
          <p:cNvSpPr>
            <a:spLocks noGrp="1"/>
          </p:cNvSpPr>
          <p:nvPr>
            <p:ph type="body" sz="half" idx="2"/>
          </p:nvPr>
        </p:nvSpPr>
        <p:spPr>
          <a:xfrm>
            <a:off x="1792288" y="5367338"/>
            <a:ext cx="5486400" cy="437926"/>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7" name="Picture 2" descr="C:\Documents and Settings\z3349205\Desktop\FASS School Faculty footer.jpg"/>
          <p:cNvPicPr>
            <a:picLocks noChangeAspect="1" noChangeArrowheads="1"/>
          </p:cNvPicPr>
          <p:nvPr userDrawn="1"/>
        </p:nvPicPr>
        <p:blipFill>
          <a:blip r:embed="rId2" cstate="print"/>
          <a:srcRect/>
          <a:stretch>
            <a:fillRect/>
          </a:stretch>
        </p:blipFill>
        <p:spPr bwMode="auto">
          <a:xfrm>
            <a:off x="0" y="5933418"/>
            <a:ext cx="9144000" cy="924582"/>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Sommet" pitchFamily="50" charset="0"/>
        </a:defRPr>
      </a:lvl2pPr>
      <a:lvl3pPr algn="ctr" rtl="0" eaLnBrk="1" fontAlgn="base" hangingPunct="1">
        <a:spcBef>
          <a:spcPct val="0"/>
        </a:spcBef>
        <a:spcAft>
          <a:spcPct val="0"/>
        </a:spcAft>
        <a:defRPr sz="4400">
          <a:solidFill>
            <a:schemeClr val="tx1"/>
          </a:solidFill>
          <a:latin typeface="Sommet" pitchFamily="50" charset="0"/>
        </a:defRPr>
      </a:lvl3pPr>
      <a:lvl4pPr algn="ctr" rtl="0" eaLnBrk="1" fontAlgn="base" hangingPunct="1">
        <a:spcBef>
          <a:spcPct val="0"/>
        </a:spcBef>
        <a:spcAft>
          <a:spcPct val="0"/>
        </a:spcAft>
        <a:defRPr sz="4400">
          <a:solidFill>
            <a:schemeClr val="tx1"/>
          </a:solidFill>
          <a:latin typeface="Sommet" pitchFamily="50" charset="0"/>
        </a:defRPr>
      </a:lvl4pPr>
      <a:lvl5pPr algn="ctr" rtl="0" eaLnBrk="1" fontAlgn="base" hangingPunct="1">
        <a:spcBef>
          <a:spcPct val="0"/>
        </a:spcBef>
        <a:spcAft>
          <a:spcPct val="0"/>
        </a:spcAft>
        <a:defRPr sz="4400">
          <a:solidFill>
            <a:schemeClr val="tx1"/>
          </a:solidFill>
          <a:latin typeface="Sommet" pitchFamily="50" charset="0"/>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005064"/>
            <a:ext cx="8839200" cy="2852936"/>
          </a:xfrm>
        </p:spPr>
        <p:txBody>
          <a:bodyPr/>
          <a:lstStyle/>
          <a:p>
            <a:pPr algn="ctr"/>
            <a:r>
              <a:rPr lang="en-US" sz="2400" b="1" dirty="0" smtClean="0"/>
              <a:t>Renovating Public University Governance </a:t>
            </a:r>
          </a:p>
          <a:p>
            <a:pPr algn="ctr"/>
            <a:r>
              <a:rPr lang="en-US" sz="2400" b="1" dirty="0" smtClean="0"/>
              <a:t>for Academic Excellence: </a:t>
            </a:r>
          </a:p>
          <a:p>
            <a:pPr algn="ctr"/>
            <a:r>
              <a:rPr lang="en-US" sz="2400" b="1" dirty="0" smtClean="0"/>
              <a:t>What Vietnam can Learn from International Practices</a:t>
            </a:r>
            <a:endParaRPr lang="en-US" sz="2400" b="1" i="1" dirty="0" smtClean="0">
              <a:latin typeface="Calibri"/>
            </a:endParaRPr>
          </a:p>
          <a:p>
            <a:pPr algn="ctr"/>
            <a:endParaRPr lang="en-US" sz="1800" dirty="0" smtClean="0">
              <a:latin typeface="Calibri"/>
            </a:endParaRPr>
          </a:p>
          <a:p>
            <a:pPr algn="ctr"/>
            <a:r>
              <a:rPr lang="en-US" sz="1800" i="1" dirty="0" smtClean="0">
                <a:latin typeface="Calibri"/>
              </a:rPr>
              <a:t>PhD Candidate: Ngo Tuyet Mai</a:t>
            </a:r>
          </a:p>
          <a:p>
            <a:pPr algn="ctr"/>
            <a:r>
              <a:rPr lang="en-US" sz="1800" i="1" dirty="0" smtClean="0">
                <a:latin typeface="Calibri"/>
              </a:rPr>
              <a:t>Supervisors: Prof. Colin Evers &amp; Prof. Stephen Marshall</a:t>
            </a:r>
          </a:p>
          <a:p>
            <a:pPr algn="ctr"/>
            <a:r>
              <a:rPr lang="en-US" sz="1800" i="1" dirty="0" smtClean="0">
                <a:latin typeface="Calibri"/>
              </a:rPr>
              <a:t>The University of New South Wales, Sydney, Australia</a:t>
            </a:r>
          </a:p>
          <a:p>
            <a:pPr algn="ctr"/>
            <a:endParaRPr lang="en-AU" sz="2000" i="1" dirty="0" smtClean="0"/>
          </a:p>
        </p:txBody>
      </p:sp>
      <p:sp>
        <p:nvSpPr>
          <p:cNvPr id="3" name="Text Placeholder 2"/>
          <p:cNvSpPr>
            <a:spLocks noGrp="1"/>
          </p:cNvSpPr>
          <p:nvPr>
            <p:ph type="body" sz="quarter" idx="11"/>
          </p:nvPr>
        </p:nvSpPr>
        <p:spPr>
          <a:xfrm>
            <a:off x="838200" y="1524000"/>
            <a:ext cx="8305800" cy="1447800"/>
          </a:xfrm>
        </p:spPr>
        <p:txBody>
          <a:bodyPr>
            <a:normAutofit/>
          </a:bodyPr>
          <a:lstStyle/>
          <a:p>
            <a:pPr algn="r"/>
            <a:r>
              <a:rPr lang="en-US" b="1" dirty="0" smtClean="0">
                <a:latin typeface="Calibri"/>
                <a:cs typeface="Microsoft Sans Serif" pitchFamily="34" charset="0"/>
              </a:rPr>
              <a:t>SEAMEO RETRACT INTERNATIONAL CONFERENCE</a:t>
            </a:r>
          </a:p>
          <a:p>
            <a:pPr algn="r"/>
            <a:r>
              <a:rPr lang="en-US" b="1" dirty="0" smtClean="0">
                <a:latin typeface="Calibri"/>
                <a:cs typeface="Microsoft Sans Serif" pitchFamily="34" charset="0"/>
              </a:rPr>
              <a:t>28-29</a:t>
            </a:r>
            <a:r>
              <a:rPr lang="en-US" b="1" baseline="30000" dirty="0" smtClean="0">
                <a:latin typeface="Calibri"/>
                <a:cs typeface="Microsoft Sans Serif" pitchFamily="34" charset="0"/>
              </a:rPr>
              <a:t>TH</a:t>
            </a:r>
            <a:r>
              <a:rPr lang="en-US" b="1" dirty="0" smtClean="0">
                <a:latin typeface="Calibri"/>
                <a:cs typeface="Microsoft Sans Serif" pitchFamily="34" charset="0"/>
              </a:rPr>
              <a:t> JUNE 2012</a:t>
            </a:r>
          </a:p>
          <a:p>
            <a:pPr algn="r"/>
            <a:r>
              <a:rPr lang="en-US" b="1" dirty="0" smtClean="0">
                <a:latin typeface="Calibri"/>
                <a:cs typeface="Microsoft Sans Serif" pitchFamily="34" charset="0"/>
              </a:rPr>
              <a:t>HO CHI MINH CITY, VIETNAM</a:t>
            </a:r>
            <a:endParaRPr lang="en-US" b="1" dirty="0">
              <a:latin typeface="Calibri"/>
              <a:cs typeface="Microsoft Sans Serif" pitchFamily="34" charset="0"/>
            </a:endParaRPr>
          </a:p>
        </p:txBody>
      </p:sp>
    </p:spTree>
  </p:cSld>
  <p:clrMapOvr>
    <a:masterClrMapping/>
  </p:clrMapOvr>
  <p:transition advTm="3389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3600" b="1" dirty="0" smtClean="0"/>
              <a:t>Rationales for a Study on UG</a:t>
            </a:r>
            <a:endParaRPr lang="en-US" sz="3600" b="1" dirty="0" smtClean="0"/>
          </a:p>
        </p:txBody>
      </p:sp>
      <p:sp>
        <p:nvSpPr>
          <p:cNvPr id="48131" name="Content Placeholder 2"/>
          <p:cNvSpPr>
            <a:spLocks noGrp="1"/>
          </p:cNvSpPr>
          <p:nvPr>
            <p:ph idx="1"/>
          </p:nvPr>
        </p:nvSpPr>
        <p:spPr>
          <a:xfrm>
            <a:off x="457200" y="1371600"/>
            <a:ext cx="8686800" cy="4525963"/>
          </a:xfrm>
        </p:spPr>
        <p:txBody>
          <a:bodyPr>
            <a:normAutofit/>
          </a:bodyPr>
          <a:lstStyle/>
          <a:p>
            <a:pPr marL="457200" indent="-457200"/>
            <a:endParaRPr lang="en-US" sz="2000" dirty="0" smtClean="0">
              <a:solidFill>
                <a:srgbClr val="FF0000"/>
              </a:solidFill>
              <a:latin typeface="Calibri"/>
            </a:endParaRPr>
          </a:p>
          <a:p>
            <a:pPr algn="just">
              <a:buFont typeface="Wingdings" charset="2"/>
              <a:buChar char="²"/>
            </a:pPr>
            <a:r>
              <a:rPr lang="en-US" sz="2000" i="1" dirty="0" smtClean="0">
                <a:latin typeface="Calibri"/>
              </a:rPr>
              <a:t>‘The way that systems and universities are </a:t>
            </a:r>
            <a:r>
              <a:rPr lang="en-US" sz="2000" i="1" dirty="0" smtClean="0">
                <a:solidFill>
                  <a:srgbClr val="000000"/>
                </a:solidFill>
                <a:latin typeface="Calibri"/>
              </a:rPr>
              <a:t>governed</a:t>
            </a:r>
            <a:r>
              <a:rPr lang="en-US" sz="2000" i="1" dirty="0" smtClean="0">
                <a:solidFill>
                  <a:srgbClr val="FF0000"/>
                </a:solidFill>
                <a:latin typeface="Calibri"/>
              </a:rPr>
              <a:t> </a:t>
            </a:r>
            <a:r>
              <a:rPr lang="en-US" sz="2000" i="1" dirty="0" smtClean="0">
                <a:latin typeface="Calibri"/>
              </a:rPr>
              <a:t>has a </a:t>
            </a:r>
            <a:r>
              <a:rPr lang="en-US" sz="2000" b="1" i="1" dirty="0" smtClean="0">
                <a:solidFill>
                  <a:srgbClr val="FF0000"/>
                </a:solidFill>
                <a:latin typeface="Calibri"/>
              </a:rPr>
              <a:t>major impact</a:t>
            </a:r>
            <a:r>
              <a:rPr lang="en-US" sz="2000" i="1" dirty="0" smtClean="0">
                <a:latin typeface="Calibri"/>
              </a:rPr>
              <a:t> on universities’ </a:t>
            </a:r>
            <a:r>
              <a:rPr lang="en-US" sz="2000" b="1" i="1" dirty="0" smtClean="0">
                <a:solidFill>
                  <a:srgbClr val="FF0000"/>
                </a:solidFill>
                <a:latin typeface="Calibri"/>
              </a:rPr>
              <a:t>academic</a:t>
            </a:r>
            <a:r>
              <a:rPr lang="en-US" sz="2000" i="1" dirty="0" smtClean="0">
                <a:latin typeface="Calibri"/>
              </a:rPr>
              <a:t> work.’</a:t>
            </a:r>
          </a:p>
          <a:p>
            <a:pPr algn="ctr"/>
            <a:r>
              <a:rPr lang="en-US" sz="2000" i="1" dirty="0" smtClean="0">
                <a:latin typeface="Calibri"/>
              </a:rPr>
              <a:t> </a:t>
            </a:r>
            <a:r>
              <a:rPr lang="en-US" sz="2000" dirty="0" smtClean="0">
                <a:latin typeface="Calibri"/>
              </a:rPr>
              <a:t>(Harman, 1992, </a:t>
            </a:r>
            <a:r>
              <a:rPr lang="en-US" sz="2000" dirty="0" err="1" smtClean="0">
                <a:latin typeface="Calibri"/>
              </a:rPr>
              <a:t>p</a:t>
            </a:r>
            <a:r>
              <a:rPr lang="en-US" sz="2000" dirty="0" smtClean="0">
                <a:latin typeface="Calibri"/>
              </a:rPr>
              <a:t>. 1279)</a:t>
            </a:r>
          </a:p>
          <a:p>
            <a:pPr algn="just">
              <a:buFont typeface="Wingdings" charset="2"/>
              <a:buChar char="²"/>
            </a:pPr>
            <a:endParaRPr lang="en-US" sz="2000" i="1" dirty="0" smtClean="0">
              <a:latin typeface="Calibri"/>
            </a:endParaRPr>
          </a:p>
          <a:p>
            <a:pPr algn="just">
              <a:buFont typeface="Wingdings" charset="2"/>
              <a:buChar char="²"/>
            </a:pPr>
            <a:r>
              <a:rPr lang="en-US" sz="2000" i="1" dirty="0" smtClean="0">
                <a:latin typeface="Calibri"/>
              </a:rPr>
              <a:t>‘</a:t>
            </a:r>
            <a:r>
              <a:rPr lang="en-US" sz="2000" i="1" dirty="0" smtClean="0">
                <a:solidFill>
                  <a:srgbClr val="000000"/>
                </a:solidFill>
                <a:latin typeface="Calibri"/>
              </a:rPr>
              <a:t>University governance </a:t>
            </a:r>
            <a:r>
              <a:rPr lang="en-US" sz="2000" i="1" dirty="0" smtClean="0">
                <a:latin typeface="Calibri"/>
              </a:rPr>
              <a:t>is one of the important mosaic pieces of any national higher education system . The betterment of this piece can have a major important impact on the </a:t>
            </a:r>
            <a:r>
              <a:rPr lang="en-US" sz="2000" b="1" i="1" dirty="0" smtClean="0">
                <a:solidFill>
                  <a:srgbClr val="FF0000"/>
                </a:solidFill>
                <a:latin typeface="Calibri"/>
              </a:rPr>
              <a:t>academic excellence</a:t>
            </a:r>
            <a:r>
              <a:rPr lang="en-US" sz="2000" i="1" dirty="0" smtClean="0">
                <a:latin typeface="Calibri"/>
              </a:rPr>
              <a:t> of the whole higher education system.’ </a:t>
            </a:r>
          </a:p>
          <a:p>
            <a:pPr algn="ctr"/>
            <a:r>
              <a:rPr lang="en-US" sz="2000" dirty="0" smtClean="0">
                <a:latin typeface="Calibri"/>
              </a:rPr>
              <a:t>(</a:t>
            </a:r>
            <a:r>
              <a:rPr lang="en-US" sz="2000" dirty="0" err="1" smtClean="0">
                <a:latin typeface="Calibri"/>
              </a:rPr>
              <a:t>Shattock</a:t>
            </a:r>
            <a:r>
              <a:rPr lang="en-US" sz="2000" dirty="0" smtClean="0">
                <a:latin typeface="Calibri"/>
              </a:rPr>
              <a:t>, 2006)</a:t>
            </a:r>
          </a:p>
          <a:p>
            <a:pPr>
              <a:buFont typeface="Wingdings" charset="2"/>
              <a:buChar char="²"/>
            </a:pPr>
            <a:endParaRPr lang="en-US" sz="2000" dirty="0" smtClean="0">
              <a:latin typeface="Calibri"/>
            </a:endParaRPr>
          </a:p>
          <a:p>
            <a:pPr algn="just">
              <a:buFont typeface="Wingdings" charset="2"/>
              <a:buChar char="²"/>
            </a:pPr>
            <a:endParaRPr lang="en-US" sz="2000" dirty="0" smtClean="0">
              <a:latin typeface="Calibri"/>
            </a:endParaRPr>
          </a:p>
        </p:txBody>
      </p:sp>
    </p:spTree>
    <p:custDataLst>
      <p:tags r:id="rId1"/>
    </p:custDataLst>
  </p:cSld>
  <p:clrMapOvr>
    <a:masterClrMapping/>
  </p:clrMapOvr>
  <p:transition advTm="768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92088"/>
          </a:xfrm>
        </p:spPr>
        <p:txBody>
          <a:bodyPr/>
          <a:lstStyle/>
          <a:p>
            <a:r>
              <a:rPr lang="en-US" b="1" dirty="0" smtClean="0"/>
              <a:t>Elements of a World-Class University  </a:t>
            </a:r>
            <a:endParaRPr lang="en-US" dirty="0"/>
          </a:p>
        </p:txBody>
      </p:sp>
      <p:graphicFrame>
        <p:nvGraphicFramePr>
          <p:cNvPr id="5" name="Content Placeholder 4"/>
          <p:cNvGraphicFramePr>
            <a:graphicFrameLocks noGrp="1"/>
          </p:cNvGraphicFramePr>
          <p:nvPr>
            <p:ph idx="1"/>
          </p:nvPr>
        </p:nvGraphicFramePr>
        <p:xfrm>
          <a:off x="457200" y="1484784"/>
          <a:ext cx="8229600" cy="432048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581400" y="3352800"/>
            <a:ext cx="1447800"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Graduates</a:t>
            </a:r>
          </a:p>
        </p:txBody>
      </p:sp>
      <p:sp>
        <p:nvSpPr>
          <p:cNvPr id="7" name="TextBox 6"/>
          <p:cNvSpPr txBox="1"/>
          <p:nvPr/>
        </p:nvSpPr>
        <p:spPr>
          <a:xfrm>
            <a:off x="4648200" y="3352800"/>
            <a:ext cx="1600200"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Research</a:t>
            </a:r>
            <a:r>
              <a:rPr kumimoji="0" lang="en-US" sz="1150" b="1" i="0" u="none" strike="noStrike" kern="1200" cap="none" spc="0" normalizeH="0" noProof="0" dirty="0" smtClean="0">
                <a:ln>
                  <a:noFill/>
                </a:ln>
                <a:solidFill>
                  <a:schemeClr val="tx1"/>
                </a:solidFill>
                <a:effectLst/>
                <a:uLnTx/>
                <a:uFillTx/>
                <a:latin typeface="Sommet bold"/>
                <a:ea typeface="+mn-ea"/>
                <a:cs typeface="+mn-cs"/>
              </a:rPr>
              <a:t> Output</a:t>
            </a:r>
            <a:endParaRPr kumimoji="0" lang="en-US" sz="1150" b="1" i="0"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8" name="TextBox 7"/>
          <p:cNvSpPr txBox="1"/>
          <p:nvPr/>
        </p:nvSpPr>
        <p:spPr>
          <a:xfrm>
            <a:off x="4191000" y="4267200"/>
            <a:ext cx="1295400" cy="481670"/>
          </a:xfrm>
          <a:prstGeom prst="rect">
            <a:avLst/>
          </a:prstGeom>
        </p:spPr>
        <p:txBody>
          <a:bodyPr wrap="square" rtlCol="0">
            <a:spAutoFit/>
          </a:bodyPr>
          <a:lstStyle/>
          <a:p>
            <a:pPr marL="342900" marR="0" indent="-342900" defTabSz="914400" rtl="0" eaLnBrk="1" fontAlgn="auto" latinLnBrk="0" hangingPunct="1">
              <a:lnSpc>
                <a:spcPct val="100000"/>
              </a:lnSpc>
              <a:spcBef>
                <a:spcPct val="20000"/>
              </a:spcBef>
              <a:spcAft>
                <a:spcPts val="0"/>
              </a:spcAft>
              <a:buClrTx/>
              <a:buSzTx/>
              <a:buFont typeface="Arial" pitchFamily="34" charset="0"/>
              <a:buNone/>
              <a:tabLst/>
            </a:pPr>
            <a:r>
              <a:rPr lang="en-US" sz="1150" b="1" dirty="0" smtClean="0">
                <a:latin typeface="Sommet bold"/>
              </a:rPr>
              <a:t>Technology</a:t>
            </a:r>
          </a:p>
          <a:p>
            <a:pPr marL="342900" marR="0" indent="-342900" defTabSz="914400" rtl="0" eaLnBrk="1" fontAlgn="auto" latinLnBrk="0" hangingPunct="1">
              <a:lnSpc>
                <a:spcPct val="100000"/>
              </a:lnSpc>
              <a:spcBef>
                <a:spcPct val="20000"/>
              </a:spcBef>
              <a:spcAft>
                <a:spcPts val="0"/>
              </a:spcAft>
              <a:buClrTx/>
              <a:buSzTx/>
              <a:buFont typeface="Arial" pitchFamily="34" charset="0"/>
              <a:buNone/>
              <a:tabLst/>
            </a:pPr>
            <a:r>
              <a:rPr lang="en-US" sz="1150" b="1" dirty="0" smtClean="0">
                <a:latin typeface="Sommet bold"/>
              </a:rPr>
              <a:t>Transfer</a:t>
            </a:r>
            <a:endParaRPr kumimoji="0" lang="en-US" sz="1150" b="1" i="0"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9" name="TextBox 8"/>
          <p:cNvSpPr txBox="1"/>
          <p:nvPr/>
        </p:nvSpPr>
        <p:spPr>
          <a:xfrm>
            <a:off x="4267200" y="3810000"/>
            <a:ext cx="609600"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rgbClr val="FF0000"/>
                </a:solidFill>
                <a:effectLst/>
                <a:uLnTx/>
                <a:uFillTx/>
                <a:latin typeface="Sommet bold"/>
                <a:ea typeface="+mn-ea"/>
                <a:cs typeface="+mn-cs"/>
              </a:rPr>
              <a:t>WCU</a:t>
            </a:r>
          </a:p>
        </p:txBody>
      </p:sp>
      <p:sp>
        <p:nvSpPr>
          <p:cNvPr id="11" name="TextBox 10"/>
          <p:cNvSpPr txBox="1"/>
          <p:nvPr/>
        </p:nvSpPr>
        <p:spPr>
          <a:xfrm>
            <a:off x="381000" y="4191000"/>
            <a:ext cx="1676400" cy="446276"/>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ABUNDANT</a:t>
            </a:r>
            <a:r>
              <a:rPr kumimoji="0" lang="en-US" sz="1150" b="1" i="0" u="none" strike="noStrike" kern="1200" cap="none" spc="0" normalizeH="0" noProof="0" dirty="0" smtClean="0">
                <a:ln>
                  <a:noFill/>
                </a:ln>
                <a:solidFill>
                  <a:schemeClr val="tx1"/>
                </a:solidFill>
                <a:effectLst/>
                <a:uLnTx/>
                <a:uFillTx/>
                <a:latin typeface="Sommet bold"/>
                <a:ea typeface="+mn-ea"/>
                <a:cs typeface="+mn-cs"/>
              </a:rPr>
              <a:t> RESOURCES</a:t>
            </a:r>
            <a:endParaRPr kumimoji="0" lang="en-US" sz="1150" b="1" i="0"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12" name="Curved Down Arrow 11"/>
          <p:cNvSpPr/>
          <p:nvPr/>
        </p:nvSpPr>
        <p:spPr>
          <a:xfrm>
            <a:off x="838200" y="3886200"/>
            <a:ext cx="838200" cy="304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urved Up Arrow 12"/>
          <p:cNvSpPr/>
          <p:nvPr/>
        </p:nvSpPr>
        <p:spPr>
          <a:xfrm>
            <a:off x="838200" y="4648200"/>
            <a:ext cx="838200" cy="30480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3886200" y="1143000"/>
            <a:ext cx="1752600" cy="446276"/>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CONCENTRATION OF TALENTS</a:t>
            </a:r>
          </a:p>
        </p:txBody>
      </p:sp>
      <p:sp>
        <p:nvSpPr>
          <p:cNvPr id="15" name="Curved Right Arrow 14"/>
          <p:cNvSpPr/>
          <p:nvPr/>
        </p:nvSpPr>
        <p:spPr>
          <a:xfrm>
            <a:off x="3505200" y="1143000"/>
            <a:ext cx="304800" cy="60960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urved Left Arrow 15"/>
          <p:cNvSpPr/>
          <p:nvPr/>
        </p:nvSpPr>
        <p:spPr>
          <a:xfrm>
            <a:off x="5486400" y="1143000"/>
            <a:ext cx="381000" cy="6096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7010400" y="3733800"/>
            <a:ext cx="1447800" cy="481670"/>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rgbClr val="FF0000"/>
                </a:solidFill>
                <a:effectLst/>
                <a:uLnTx/>
                <a:uFillTx/>
                <a:latin typeface="Sommet bold"/>
                <a:ea typeface="+mn-ea"/>
                <a:cs typeface="+mn-cs"/>
              </a:rPr>
              <a:t>FAVORABLE</a:t>
            </a:r>
            <a:r>
              <a:rPr kumimoji="0" lang="en-US" sz="1150" b="1" i="0" u="none" strike="noStrike" kern="1200" cap="none" spc="0" normalizeH="0" noProof="0" dirty="0" smtClean="0">
                <a:ln>
                  <a:noFill/>
                </a:ln>
                <a:solidFill>
                  <a:srgbClr val="FF0000"/>
                </a:solidFill>
                <a:effectLst/>
                <a:uLnTx/>
                <a:uFillTx/>
                <a:latin typeface="Sommet bold"/>
                <a:ea typeface="+mn-ea"/>
                <a:cs typeface="+mn-cs"/>
              </a:rPr>
              <a:t> </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noProof="0" dirty="0" smtClean="0">
                <a:ln>
                  <a:noFill/>
                </a:ln>
                <a:solidFill>
                  <a:srgbClr val="FF0000"/>
                </a:solidFill>
                <a:effectLst/>
                <a:uLnTx/>
                <a:uFillTx/>
                <a:latin typeface="Sommet bold"/>
                <a:ea typeface="+mn-ea"/>
                <a:cs typeface="+mn-cs"/>
              </a:rPr>
              <a:t>GOVERNANCE </a:t>
            </a:r>
            <a:endParaRPr kumimoji="0" lang="en-US" sz="1150" b="1" i="0" u="none" strike="noStrike" kern="1200" cap="none" spc="0" normalizeH="0" baseline="0" noProof="0" dirty="0" smtClean="0">
              <a:ln>
                <a:noFill/>
              </a:ln>
              <a:solidFill>
                <a:srgbClr val="FF0000"/>
              </a:solidFill>
              <a:effectLst/>
              <a:uLnTx/>
              <a:uFillTx/>
              <a:latin typeface="Sommet bold"/>
              <a:ea typeface="+mn-ea"/>
              <a:cs typeface="+mn-cs"/>
            </a:endParaRPr>
          </a:p>
        </p:txBody>
      </p:sp>
      <p:sp>
        <p:nvSpPr>
          <p:cNvPr id="18" name="Curved Down Arrow 17"/>
          <p:cNvSpPr/>
          <p:nvPr/>
        </p:nvSpPr>
        <p:spPr>
          <a:xfrm flipH="1" flipV="1">
            <a:off x="7086600" y="4191000"/>
            <a:ext cx="914400" cy="304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Curved Down Arrow 18"/>
          <p:cNvSpPr/>
          <p:nvPr/>
        </p:nvSpPr>
        <p:spPr>
          <a:xfrm flipH="1">
            <a:off x="7010400" y="3352800"/>
            <a:ext cx="990600" cy="381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3733800" y="5638800"/>
            <a:ext cx="2057400" cy="369332"/>
          </a:xfrm>
          <a:prstGeom prst="rect">
            <a:avLst/>
          </a:prstGeom>
        </p:spPr>
        <p:txBody>
          <a:bodyPr wrap="square" rtlCol="0">
            <a:spAutoFit/>
          </a:bodyPr>
          <a:lstStyle/>
          <a:p>
            <a:pPr marL="342900" indent="-342900" algn="ctr" fontAlgn="auto">
              <a:spcBef>
                <a:spcPct val="20000"/>
              </a:spcBef>
              <a:spcAft>
                <a:spcPts val="0"/>
              </a:spcAft>
            </a:pPr>
            <a:r>
              <a:rPr lang="en-US" b="1" dirty="0" err="1" smtClean="0"/>
              <a:t>Salmi</a:t>
            </a:r>
            <a:r>
              <a:rPr lang="en-US" b="1" dirty="0" smtClean="0"/>
              <a:t> (2009, p.8)</a:t>
            </a:r>
            <a:endParaRPr kumimoji="0" lang="en-US" b="1" i="0" u="none" strike="noStrike" kern="1200" cap="none" spc="0" normalizeH="0" baseline="0" noProof="0" dirty="0" smtClean="0">
              <a:ln>
                <a:noFill/>
              </a:ln>
              <a:solidFill>
                <a:schemeClr val="tx1"/>
              </a:solidFill>
              <a:effectLst/>
              <a:uLnTx/>
              <a:uFillTx/>
              <a:latin typeface="Sommet bold"/>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792088"/>
          </a:xfrm>
        </p:spPr>
        <p:txBody>
          <a:bodyPr/>
          <a:lstStyle/>
          <a:p>
            <a:r>
              <a:rPr lang="en-US" sz="2800" b="1" dirty="0" smtClean="0">
                <a:latin typeface="Calibri"/>
              </a:rPr>
              <a:t>Looking Outwards in Search for “Good Governance” </a:t>
            </a:r>
            <a:br>
              <a:rPr lang="en-US" sz="2800" b="1" dirty="0" smtClean="0">
                <a:latin typeface="Calibri"/>
              </a:rPr>
            </a:br>
            <a:endParaRPr lang="en-US" sz="2800" b="1" dirty="0">
              <a:latin typeface="Calibri"/>
            </a:endParaRPr>
          </a:p>
        </p:txBody>
      </p:sp>
      <p:sp>
        <p:nvSpPr>
          <p:cNvPr id="7" name="TextBox 6"/>
          <p:cNvSpPr txBox="1"/>
          <p:nvPr/>
        </p:nvSpPr>
        <p:spPr>
          <a:xfrm>
            <a:off x="-152400" y="2362200"/>
            <a:ext cx="4114800" cy="707886"/>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lang="en-US" sz="2000" b="1" dirty="0" smtClean="0">
                <a:solidFill>
                  <a:srgbClr val="FF0000"/>
                </a:solidFill>
                <a:latin typeface="Calibri"/>
              </a:rPr>
              <a:t>INTERNATIONAL PRACTICE</a:t>
            </a:r>
            <a:r>
              <a:rPr kumimoji="0" lang="en-US" sz="2000" b="1" i="0" u="none" strike="noStrike" kern="1200" cap="none" spc="0" normalizeH="0" noProof="0" dirty="0" smtClean="0">
                <a:ln>
                  <a:noFill/>
                </a:ln>
                <a:solidFill>
                  <a:srgbClr val="FF0000"/>
                </a:solidFill>
                <a:effectLst/>
                <a:uLnTx/>
                <a:uFillTx/>
                <a:latin typeface="Calibri"/>
                <a:ea typeface="+mn-ea"/>
                <a:cs typeface="+mn-cs"/>
              </a:rPr>
              <a:t> FOCUS – OECD Countries</a:t>
            </a:r>
          </a:p>
        </p:txBody>
      </p:sp>
      <p:sp>
        <p:nvSpPr>
          <p:cNvPr id="5" name="TextBox 4"/>
          <p:cNvSpPr txBox="1"/>
          <p:nvPr/>
        </p:nvSpPr>
        <p:spPr>
          <a:xfrm>
            <a:off x="0" y="3352800"/>
            <a:ext cx="4114800" cy="2105192"/>
          </a:xfrm>
          <a:prstGeom prst="rect">
            <a:avLst/>
          </a:prstGeom>
        </p:spPr>
        <p:txBody>
          <a:bodyPr wrap="square" rtlCol="0">
            <a:spAutoFit/>
          </a:bodyPr>
          <a:lstStyle/>
          <a:p>
            <a:pPr marL="342900" indent="-342900" fontAlgn="auto">
              <a:spcBef>
                <a:spcPct val="20000"/>
              </a:spcBef>
              <a:spcAft>
                <a:spcPts val="0"/>
              </a:spcAft>
              <a:buFont typeface="Wingdings" charset="2"/>
              <a:buChar char="ü"/>
            </a:pPr>
            <a:r>
              <a:rPr lang="en-US" b="1" i="1" dirty="0" smtClean="0">
                <a:solidFill>
                  <a:srgbClr val="FF0000"/>
                </a:solidFill>
                <a:latin typeface="Calibri"/>
              </a:rPr>
              <a:t>Europe (UK, Ireland, Netherlands)</a:t>
            </a:r>
          </a:p>
          <a:p>
            <a:pPr marL="342900" indent="-342900" fontAlgn="auto">
              <a:spcBef>
                <a:spcPct val="20000"/>
              </a:spcBef>
              <a:spcAft>
                <a:spcPts val="0"/>
              </a:spcAft>
              <a:buFont typeface="Wingdings" charset="2"/>
              <a:buChar char="ü"/>
            </a:pPr>
            <a:r>
              <a:rPr lang="en-US" b="1" i="1" dirty="0" smtClean="0">
                <a:solidFill>
                  <a:srgbClr val="FF0000"/>
                </a:solidFill>
                <a:latin typeface="Calibri"/>
              </a:rPr>
              <a:t>US</a:t>
            </a:r>
          </a:p>
          <a:p>
            <a:pPr marL="342900" indent="-342900" fontAlgn="auto">
              <a:spcBef>
                <a:spcPct val="20000"/>
              </a:spcBef>
              <a:spcAft>
                <a:spcPts val="0"/>
              </a:spcAft>
              <a:buFont typeface="Wingdings" charset="2"/>
              <a:buChar char="ü"/>
            </a:pPr>
            <a:r>
              <a:rPr lang="en-US" b="1" i="1" dirty="0" smtClean="0">
                <a:solidFill>
                  <a:srgbClr val="FF0000"/>
                </a:solidFill>
                <a:latin typeface="Calibri"/>
              </a:rPr>
              <a:t>Canada </a:t>
            </a:r>
          </a:p>
          <a:p>
            <a:pPr marL="342900" indent="-342900" fontAlgn="auto">
              <a:spcBef>
                <a:spcPct val="20000"/>
              </a:spcBef>
              <a:spcAft>
                <a:spcPts val="0"/>
              </a:spcAft>
              <a:buFont typeface="Wingdings" charset="2"/>
              <a:buChar char="ü"/>
            </a:pPr>
            <a:r>
              <a:rPr lang="en-US" b="1" i="1" dirty="0" smtClean="0">
                <a:solidFill>
                  <a:srgbClr val="FF0000"/>
                </a:solidFill>
                <a:latin typeface="Calibri"/>
              </a:rPr>
              <a:t>Australia</a:t>
            </a:r>
          </a:p>
          <a:p>
            <a:pPr marL="342900" indent="-342900" fontAlgn="auto">
              <a:spcBef>
                <a:spcPct val="20000"/>
              </a:spcBef>
              <a:spcAft>
                <a:spcPts val="0"/>
              </a:spcAft>
            </a:pPr>
            <a:endParaRPr lang="en-US" sz="2000" b="1" i="1" dirty="0" smtClean="0">
              <a:solidFill>
                <a:srgbClr val="FF0000"/>
              </a:solidFill>
              <a:latin typeface="Calibri"/>
            </a:endParaRP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US" sz="2000" b="1" i="0" u="none" strike="noStrike" kern="1200" cap="none" spc="0" normalizeH="0" baseline="0" noProof="0" dirty="0" smtClean="0">
              <a:ln>
                <a:noFill/>
              </a:ln>
              <a:solidFill>
                <a:schemeClr val="tx1"/>
              </a:solidFill>
              <a:effectLst/>
              <a:uLnTx/>
              <a:uFillTx/>
              <a:latin typeface="Sommet bold"/>
              <a:ea typeface="+mn-ea"/>
              <a:cs typeface="+mn-cs"/>
            </a:endParaRPr>
          </a:p>
        </p:txBody>
      </p:sp>
      <p:pic>
        <p:nvPicPr>
          <p:cNvPr id="9" name="Content Placeholder 8" descr="images of world map.jpg"/>
          <p:cNvPicPr>
            <a:picLocks noGrp="1" noChangeAspect="1"/>
          </p:cNvPicPr>
          <p:nvPr>
            <p:ph idx="1"/>
          </p:nvPr>
        </p:nvPicPr>
        <p:blipFill>
          <a:blip r:embed="rId3"/>
          <a:srcRect l="-20415" r="-20415"/>
          <a:stretch>
            <a:fillRect/>
          </a:stretch>
        </p:blipFill>
        <p:spPr>
          <a:xfrm>
            <a:off x="2667000" y="1371600"/>
            <a:ext cx="7467600" cy="4320480"/>
          </a:xfrm>
        </p:spPr>
      </p:pic>
    </p:spTree>
    <p:custDataLst>
      <p:tags r:id="rId1"/>
    </p:custDataLst>
  </p:cSld>
  <p:clrMapOvr>
    <a:masterClrMapping/>
  </p:clrMapOvr>
  <p:transition advTm="9788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Rationales for Looking Outwards </a:t>
            </a:r>
            <a:endParaRPr lang="en-US" b="1" dirty="0"/>
          </a:p>
        </p:txBody>
      </p:sp>
      <p:sp>
        <p:nvSpPr>
          <p:cNvPr id="3" name="Content Placeholder 2"/>
          <p:cNvSpPr>
            <a:spLocks noGrp="1"/>
          </p:cNvSpPr>
          <p:nvPr>
            <p:ph idx="1"/>
          </p:nvPr>
        </p:nvSpPr>
        <p:spPr>
          <a:xfrm>
            <a:off x="457200" y="838200"/>
            <a:ext cx="8458200" cy="4320480"/>
          </a:xfrm>
        </p:spPr>
        <p:txBody>
          <a:bodyPr/>
          <a:lstStyle/>
          <a:p>
            <a:endParaRPr lang="en-US" sz="1600" dirty="0" smtClean="0"/>
          </a:p>
          <a:p>
            <a:pPr algn="just">
              <a:lnSpc>
                <a:spcPct val="150000"/>
              </a:lnSpc>
            </a:pPr>
            <a:r>
              <a:rPr lang="en-US" sz="1600" i="1" dirty="0" smtClean="0"/>
              <a:t>‘The </a:t>
            </a:r>
            <a:r>
              <a:rPr lang="en-US" sz="1600" b="1" i="1" dirty="0" smtClean="0"/>
              <a:t>practical value</a:t>
            </a:r>
            <a:r>
              <a:rPr lang="en-US" sz="1600" i="1" dirty="0" smtClean="0"/>
              <a:t> of studying in a </a:t>
            </a:r>
            <a:r>
              <a:rPr lang="en-US" sz="1600" b="1" i="1" dirty="0" smtClean="0"/>
              <a:t>right spirit</a:t>
            </a:r>
            <a:r>
              <a:rPr lang="en-US" sz="1600" i="1" dirty="0" smtClean="0"/>
              <a:t> and with </a:t>
            </a:r>
            <a:r>
              <a:rPr lang="en-US" sz="1600" b="1" i="1" dirty="0" smtClean="0"/>
              <a:t>scholarly accuracy</a:t>
            </a:r>
            <a:r>
              <a:rPr lang="en-US" sz="1600" i="1" dirty="0" smtClean="0"/>
              <a:t>, the working of </a:t>
            </a:r>
            <a:r>
              <a:rPr lang="en-US" sz="1600" b="1" i="1" dirty="0" smtClean="0">
                <a:solidFill>
                  <a:srgbClr val="FF0000"/>
                </a:solidFill>
              </a:rPr>
              <a:t>foreign systems </a:t>
            </a:r>
            <a:r>
              <a:rPr lang="en-US" sz="1600" i="1" dirty="0" smtClean="0"/>
              <a:t>of education is that it will result in our being better fitted to study and </a:t>
            </a:r>
            <a:r>
              <a:rPr lang="en-US" sz="1600" b="1" i="1" dirty="0" smtClean="0"/>
              <a:t>understand </a:t>
            </a:r>
            <a:r>
              <a:rPr lang="en-US" sz="1600" b="1" i="1" dirty="0" smtClean="0">
                <a:solidFill>
                  <a:srgbClr val="FF0000"/>
                </a:solidFill>
              </a:rPr>
              <a:t>our own</a:t>
            </a:r>
            <a:r>
              <a:rPr lang="en-US" sz="1600" i="1" dirty="0" smtClean="0"/>
              <a:t>.’ </a:t>
            </a:r>
          </a:p>
          <a:p>
            <a:pPr algn="ctr">
              <a:lnSpc>
                <a:spcPct val="150000"/>
              </a:lnSpc>
            </a:pPr>
            <a:r>
              <a:rPr lang="en-US" sz="1600" dirty="0" smtClean="0"/>
              <a:t>  (Michael Sadler, 1964,p. 310)</a:t>
            </a:r>
          </a:p>
          <a:p>
            <a:pPr>
              <a:lnSpc>
                <a:spcPct val="150000"/>
              </a:lnSpc>
            </a:pPr>
            <a:r>
              <a:rPr lang="en-US" sz="1600" dirty="0" smtClean="0"/>
              <a:t>“</a:t>
            </a:r>
            <a:r>
              <a:rPr lang="en-US" sz="1600" i="1" dirty="0" smtClean="0"/>
              <a:t> Teachers can only really </a:t>
            </a:r>
            <a:r>
              <a:rPr lang="en-US" sz="1600" b="1" i="1" dirty="0" smtClean="0">
                <a:solidFill>
                  <a:srgbClr val="FF0000"/>
                </a:solidFill>
              </a:rPr>
              <a:t>learn</a:t>
            </a:r>
            <a:r>
              <a:rPr lang="en-US" sz="1600" b="1" i="1" dirty="0" smtClean="0"/>
              <a:t> </a:t>
            </a:r>
            <a:r>
              <a:rPr lang="en-US" sz="1600" i="1" dirty="0" smtClean="0"/>
              <a:t>once they get outside their own classrooms and connect with other teachers when they can see beyond the immediate world that surrounds them… Likewise, schools can only really learn when they connect with other schools – including ones outside their own immediate districts. And the same is true of </a:t>
            </a:r>
            <a:r>
              <a:rPr lang="en-US" sz="1600" b="1" i="1" dirty="0" smtClean="0">
                <a:solidFill>
                  <a:srgbClr val="FF0000"/>
                </a:solidFill>
              </a:rPr>
              <a:t>countries and </a:t>
            </a:r>
            <a:r>
              <a:rPr lang="en-US" sz="1600" b="1" i="1" dirty="0" smtClean="0">
                <a:solidFill>
                  <a:srgbClr val="FF0000"/>
                </a:solidFill>
              </a:rPr>
              <a:t>systems.</a:t>
            </a:r>
            <a:r>
              <a:rPr lang="en-US" sz="1600" i="1" dirty="0" smtClean="0"/>
              <a:t>” </a:t>
            </a:r>
            <a:endParaRPr lang="en-US" sz="1600" i="1" dirty="0" smtClean="0"/>
          </a:p>
          <a:p>
            <a:pPr algn="ctr">
              <a:lnSpc>
                <a:spcPct val="150000"/>
              </a:lnSpc>
            </a:pPr>
            <a:r>
              <a:rPr lang="en-US" sz="1600" dirty="0" smtClean="0"/>
              <a:t>(Hargreaves, 2010, p.105)</a:t>
            </a:r>
            <a:r>
              <a:rPr lang="en-US" sz="1600" dirty="0" smtClean="0"/>
              <a:t>.</a:t>
            </a:r>
          </a:p>
          <a:p>
            <a:pPr algn="ctr">
              <a:lnSpc>
                <a:spcPct val="150000"/>
              </a:lnSpc>
            </a:pPr>
            <a:r>
              <a:rPr lang="en-US" sz="1600" dirty="0" err="1" smtClean="0">
                <a:latin typeface="Wingdings"/>
                <a:ea typeface="Wingdings"/>
                <a:cs typeface="Wingdings"/>
              </a:rPr>
              <a:t></a:t>
            </a:r>
            <a:r>
              <a:rPr lang="en-US" sz="1600" dirty="0" smtClean="0">
                <a:latin typeface="Wingdings"/>
                <a:ea typeface="Wingdings"/>
                <a:cs typeface="Wingdings"/>
              </a:rPr>
              <a:t> </a:t>
            </a:r>
            <a:r>
              <a:rPr lang="en-US" sz="1600" dirty="0" smtClean="0"/>
              <a:t>The </a:t>
            </a:r>
            <a:r>
              <a:rPr lang="en-US" sz="1600" dirty="0" smtClean="0"/>
              <a:t>recognition of </a:t>
            </a:r>
            <a:r>
              <a:rPr lang="en-US" sz="1600" b="1" dirty="0" smtClean="0"/>
              <a:t>the great variety of international responses</a:t>
            </a:r>
            <a:r>
              <a:rPr lang="en-US" sz="1600" dirty="0" smtClean="0"/>
              <a:t> is the beginning of</a:t>
            </a:r>
            <a:r>
              <a:rPr lang="en-US" sz="1600" dirty="0" smtClean="0"/>
              <a:t> </a:t>
            </a:r>
            <a:r>
              <a:rPr lang="en-US" sz="1600" b="1" dirty="0" smtClean="0">
                <a:solidFill>
                  <a:srgbClr val="FF0000"/>
                </a:solidFill>
              </a:rPr>
              <a:t>WISDOM</a:t>
            </a:r>
            <a:r>
              <a:rPr lang="en-US" sz="1600" dirty="0" smtClean="0"/>
              <a:t> in </a:t>
            </a:r>
            <a:r>
              <a:rPr lang="en-US" sz="1600" dirty="0" smtClean="0"/>
              <a:t>approaching the challenge of Vietnamese public university governance </a:t>
            </a:r>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sz="3600" b="1" dirty="0" smtClean="0"/>
          </a:p>
          <a:p>
            <a:pPr algn="ctr"/>
            <a:r>
              <a:rPr lang="en-US" sz="3600" b="1" dirty="0" smtClean="0"/>
              <a:t>1. WHAT SHAPES UNIVERSITY GOVERNANCE? </a:t>
            </a:r>
            <a:endParaRPr lang="en-US" sz="3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792088"/>
          </a:xfrm>
        </p:spPr>
        <p:txBody>
          <a:bodyPr/>
          <a:lstStyle/>
          <a:p>
            <a:r>
              <a:rPr lang="en-US" b="1" dirty="0" smtClean="0"/>
              <a:t>The Language of “Governance”</a:t>
            </a:r>
            <a:r>
              <a:rPr lang="en-US" b="1" dirty="0" smtClean="0"/>
              <a:t> </a:t>
            </a:r>
            <a:r>
              <a:rPr lang="en-US" b="1" dirty="0" smtClean="0"/>
              <a:t>= STEERING</a:t>
            </a:r>
            <a:r>
              <a:rPr lang="en-US" b="1" dirty="0" smtClean="0"/>
              <a:t> </a:t>
            </a:r>
            <a:endParaRPr lang="en-US" b="1" dirty="0"/>
          </a:p>
        </p:txBody>
      </p:sp>
      <p:sp>
        <p:nvSpPr>
          <p:cNvPr id="3" name="Content Placeholder 2"/>
          <p:cNvSpPr>
            <a:spLocks noGrp="1"/>
          </p:cNvSpPr>
          <p:nvPr>
            <p:ph idx="1"/>
          </p:nvPr>
        </p:nvSpPr>
        <p:spPr>
          <a:xfrm>
            <a:off x="533400" y="1219200"/>
            <a:ext cx="8610600" cy="4320480"/>
          </a:xfrm>
        </p:spPr>
        <p:txBody>
          <a:bodyPr/>
          <a:lstStyle/>
          <a:p>
            <a:pPr>
              <a:lnSpc>
                <a:spcPct val="150000"/>
              </a:lnSpc>
            </a:pPr>
            <a:r>
              <a:rPr lang="en-AU" sz="2000" i="1" dirty="0" smtClean="0"/>
              <a:t>‘Conceptually governance exists for as long as ships [or boats] are crossing the sea which created the need for </a:t>
            </a:r>
            <a:r>
              <a:rPr lang="en-AU" sz="2000" b="1" i="1" dirty="0" smtClean="0">
                <a:solidFill>
                  <a:srgbClr val="FF0000"/>
                </a:solidFill>
              </a:rPr>
              <a:t>“steering’’  </a:t>
            </a:r>
            <a:r>
              <a:rPr lang="en-AU" sz="2000" i="1" dirty="0" smtClean="0"/>
              <a:t>or </a:t>
            </a:r>
            <a:r>
              <a:rPr lang="en-AU" sz="2000" b="1" i="1" dirty="0" smtClean="0">
                <a:solidFill>
                  <a:srgbClr val="FF0000"/>
                </a:solidFill>
              </a:rPr>
              <a:t>“navigation”</a:t>
            </a:r>
            <a:r>
              <a:rPr lang="en-AU" sz="2000" b="1" i="1" dirty="0" smtClean="0"/>
              <a:t> </a:t>
            </a:r>
            <a:r>
              <a:rPr lang="en-AU" sz="2000" i="1" dirty="0" smtClean="0"/>
              <a:t>‘</a:t>
            </a:r>
          </a:p>
          <a:p>
            <a:pPr algn="ctr">
              <a:lnSpc>
                <a:spcPct val="150000"/>
              </a:lnSpc>
            </a:pPr>
            <a:r>
              <a:rPr lang="en-AU" sz="2000" dirty="0" smtClean="0"/>
              <a:t>(Fried, 2006, p.74</a:t>
            </a:r>
            <a:r>
              <a:rPr lang="en-AU" sz="2000" dirty="0" smtClean="0"/>
              <a:t>)</a:t>
            </a:r>
            <a:endParaRPr lang="en-AU" sz="2000" i="1" dirty="0" smtClean="0"/>
          </a:p>
          <a:p>
            <a:pPr algn="ctr">
              <a:lnSpc>
                <a:spcPct val="150000"/>
              </a:lnSpc>
            </a:pPr>
            <a:r>
              <a:rPr lang="en-AU" sz="2000" i="1" dirty="0" smtClean="0"/>
              <a:t>‘Governance is about </a:t>
            </a:r>
            <a:r>
              <a:rPr lang="en-AU" sz="2000" b="1" i="1" dirty="0" smtClean="0">
                <a:solidFill>
                  <a:srgbClr val="FF0000"/>
                </a:solidFill>
              </a:rPr>
              <a:t>guiding</a:t>
            </a:r>
            <a:r>
              <a:rPr lang="en-AU" sz="2000" i="1" dirty="0" smtClean="0"/>
              <a:t>. It is about the processes by which human organizations, …, </a:t>
            </a:r>
            <a:r>
              <a:rPr lang="en-AU" sz="2000" i="1" dirty="0" smtClean="0">
                <a:solidFill>
                  <a:srgbClr val="FF0000"/>
                </a:solidFill>
              </a:rPr>
              <a:t>steer</a:t>
            </a:r>
            <a:r>
              <a:rPr lang="en-AU" sz="2000" i="1" dirty="0" smtClean="0"/>
              <a:t> themselves.’</a:t>
            </a:r>
          </a:p>
          <a:p>
            <a:pPr algn="ctr">
              <a:lnSpc>
                <a:spcPct val="150000"/>
              </a:lnSpc>
            </a:pPr>
            <a:r>
              <a:rPr lang="en-AU" sz="2000" i="1" dirty="0" smtClean="0"/>
              <a:t> </a:t>
            </a:r>
            <a:r>
              <a:rPr lang="en-AU" sz="2000" dirty="0" smtClean="0"/>
              <a:t>(University of Ottawa, the </a:t>
            </a:r>
            <a:r>
              <a:rPr lang="en-AU" sz="2000" dirty="0" err="1" smtClean="0"/>
              <a:t>Center</a:t>
            </a:r>
            <a:r>
              <a:rPr lang="en-AU" sz="2000" dirty="0" smtClean="0"/>
              <a:t> on Governance).</a:t>
            </a:r>
            <a:r>
              <a:rPr lang="en-AU" sz="2000" dirty="0" smtClean="0"/>
              <a:t> </a:t>
            </a:r>
          </a:p>
          <a:p>
            <a:pPr algn="ctr">
              <a:lnSpc>
                <a:spcPct val="150000"/>
              </a:lnSpc>
            </a:pPr>
            <a:r>
              <a:rPr lang="en-AU" sz="2000" i="1" dirty="0" smtClean="0"/>
              <a:t>‘If </a:t>
            </a:r>
            <a:r>
              <a:rPr lang="en-AU" sz="2000" i="1" dirty="0" smtClean="0"/>
              <a:t>the </a:t>
            </a:r>
            <a:r>
              <a:rPr lang="en-AU" sz="2000" i="1" dirty="0" smtClean="0">
                <a:solidFill>
                  <a:srgbClr val="FF0000"/>
                </a:solidFill>
              </a:rPr>
              <a:t>steering</a:t>
            </a:r>
            <a:r>
              <a:rPr lang="en-AU" sz="2000" i="1" dirty="0" smtClean="0"/>
              <a:t> goes wrong, no matter how well made or attractive the vehicle is, it won’t be able to get to its </a:t>
            </a:r>
            <a:r>
              <a:rPr lang="en-AU" sz="2000" i="1" dirty="0" smtClean="0">
                <a:solidFill>
                  <a:srgbClr val="FF0000"/>
                </a:solidFill>
              </a:rPr>
              <a:t>destinations</a:t>
            </a:r>
            <a:r>
              <a:rPr lang="en-AU" sz="2000" i="1" dirty="0" smtClean="0"/>
              <a:t>.’</a:t>
            </a:r>
            <a:r>
              <a:rPr lang="en-AU" sz="2000" dirty="0" smtClean="0"/>
              <a:t> </a:t>
            </a:r>
          </a:p>
          <a:p>
            <a:pPr algn="ctr">
              <a:lnSpc>
                <a:spcPct val="150000"/>
              </a:lnSpc>
            </a:pPr>
            <a:r>
              <a:rPr lang="en-AU" sz="2000" dirty="0" smtClean="0"/>
              <a:t>(</a:t>
            </a:r>
            <a:r>
              <a:rPr lang="en-AU" sz="2000" dirty="0" smtClean="0"/>
              <a:t>Pham, 2008, p.2).</a:t>
            </a:r>
            <a:r>
              <a:rPr lang="en-US" sz="2000" dirty="0" smtClean="0"/>
              <a:t> </a:t>
            </a:r>
            <a:endParaRPr lang="en-AU" sz="2000" dirty="0" smtClean="0"/>
          </a:p>
          <a:p>
            <a:pPr>
              <a:lnSpc>
                <a:spcPct val="150000"/>
              </a:lnSpc>
            </a:pPr>
            <a:endParaRPr lang="en-AU"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 </a:t>
            </a:r>
            <a:r>
              <a:rPr lang="en-US" sz="2400" b="1" dirty="0" smtClean="0"/>
              <a:t>Governance, Leadership, Management, Administration</a:t>
            </a:r>
            <a:endParaRPr lang="en-US" sz="2400" b="1" dirty="0"/>
          </a:p>
        </p:txBody>
      </p:sp>
      <p:sp>
        <p:nvSpPr>
          <p:cNvPr id="3" name="Content Placeholder 2"/>
          <p:cNvSpPr>
            <a:spLocks noGrp="1"/>
          </p:cNvSpPr>
          <p:nvPr>
            <p:ph idx="1"/>
          </p:nvPr>
        </p:nvSpPr>
        <p:spPr>
          <a:xfrm>
            <a:off x="457200" y="1143000"/>
            <a:ext cx="8534400" cy="5181600"/>
          </a:xfrm>
        </p:spPr>
        <p:txBody>
          <a:bodyPr/>
          <a:lstStyle/>
          <a:p>
            <a:pPr algn="just"/>
            <a:r>
              <a:rPr lang="en-AU" sz="1800" dirty="0" smtClean="0"/>
              <a:t>‘</a:t>
            </a:r>
            <a:r>
              <a:rPr lang="en-AU" sz="1800" b="1" i="1" dirty="0" smtClean="0">
                <a:solidFill>
                  <a:srgbClr val="FF0000"/>
                </a:solidFill>
              </a:rPr>
              <a:t>Governance</a:t>
            </a:r>
            <a:r>
              <a:rPr lang="en-AU" sz="1800" i="1" dirty="0" smtClean="0"/>
              <a:t> is the structure of relationships that bring about organizational coherence, authorize policies, plans and decisions, and account for their probity, responsiveness and cost-effectiveness. </a:t>
            </a:r>
            <a:r>
              <a:rPr lang="en-AU" sz="1800" b="1" i="1" dirty="0" smtClean="0">
                <a:solidFill>
                  <a:srgbClr val="FF0000"/>
                </a:solidFill>
              </a:rPr>
              <a:t>Leadership</a:t>
            </a:r>
            <a:r>
              <a:rPr lang="en-AU" sz="1800" i="1" dirty="0" smtClean="0"/>
              <a:t> is seeing opportunities and setting strategic directions, and investing in and drawing on people’s capabilities to develop organizational purposes and values. </a:t>
            </a:r>
            <a:r>
              <a:rPr lang="en-AU" sz="1800" b="1" i="1" dirty="0" smtClean="0">
                <a:solidFill>
                  <a:srgbClr val="FF0000"/>
                </a:solidFill>
              </a:rPr>
              <a:t>Management</a:t>
            </a:r>
            <a:r>
              <a:rPr lang="en-AU" sz="1800" i="1" dirty="0" smtClean="0"/>
              <a:t> is achieving intended outcomes through the allocation of responsibilities and resources, and monitoring their efficiency and effectiveness. </a:t>
            </a:r>
            <a:r>
              <a:rPr lang="en-AU" sz="1800" b="1" i="1" dirty="0" smtClean="0">
                <a:solidFill>
                  <a:srgbClr val="FF0000"/>
                </a:solidFill>
              </a:rPr>
              <a:t>Administration</a:t>
            </a:r>
            <a:r>
              <a:rPr lang="en-AU" sz="1800" i="1" dirty="0" smtClean="0"/>
              <a:t> is the implementation of authorized procedures and the applications of systems to achieve agreed results.’ </a:t>
            </a:r>
          </a:p>
          <a:p>
            <a:pPr algn="ctr"/>
            <a:r>
              <a:rPr lang="en-AU" sz="1800" dirty="0" smtClean="0"/>
              <a:t>(Gallagher, 2001, p.1</a:t>
            </a:r>
            <a:r>
              <a:rPr lang="en-AU" sz="1800" dirty="0" smtClean="0"/>
              <a:t>)</a:t>
            </a:r>
          </a:p>
          <a:p>
            <a:pPr algn="ctr"/>
            <a:endParaRPr lang="en-US" sz="1800" dirty="0" smtClean="0"/>
          </a:p>
          <a:p>
            <a:pPr algn="just"/>
            <a:r>
              <a:rPr lang="en-AU" sz="1800" dirty="0" smtClean="0"/>
              <a:t>‘</a:t>
            </a:r>
            <a:r>
              <a:rPr lang="en-AU" sz="1800" i="1" dirty="0" smtClean="0"/>
              <a:t>Governance is a relational concept that can be considered to </a:t>
            </a:r>
            <a:r>
              <a:rPr lang="en-AU" sz="1800" i="1" dirty="0" smtClean="0">
                <a:solidFill>
                  <a:srgbClr val="FF0000"/>
                </a:solidFill>
              </a:rPr>
              <a:t>incorporate</a:t>
            </a:r>
            <a:r>
              <a:rPr lang="en-AU" sz="1800" i="1" dirty="0" smtClean="0"/>
              <a:t> leadership, management and administration</a:t>
            </a:r>
            <a:r>
              <a:rPr lang="en-AU" sz="1800" dirty="0" smtClean="0"/>
              <a:t>.’ </a:t>
            </a:r>
          </a:p>
          <a:p>
            <a:pPr algn="ctr"/>
            <a:r>
              <a:rPr lang="en-AU" sz="1800" dirty="0" smtClean="0"/>
              <a:t>(Reed, 2002, </a:t>
            </a:r>
            <a:r>
              <a:rPr lang="en-AU" sz="1800" dirty="0" err="1" smtClean="0"/>
              <a:t>p.xxvii</a:t>
            </a:r>
            <a:r>
              <a:rPr lang="en-AU" sz="1800" dirty="0" smtClean="0"/>
              <a:t>)</a:t>
            </a:r>
          </a:p>
          <a:p>
            <a:pPr algn="ctr"/>
            <a:endParaRPr lang="en-AU" sz="1800" dirty="0" smtClean="0"/>
          </a:p>
          <a:p>
            <a:pPr algn="ctr"/>
            <a:r>
              <a:rPr lang="en-AU" sz="1800" i="1" dirty="0" smtClean="0"/>
              <a:t>‘Among these terms, governance has the </a:t>
            </a:r>
            <a:r>
              <a:rPr lang="en-AU" sz="1800" i="1" dirty="0" smtClean="0">
                <a:solidFill>
                  <a:srgbClr val="FF0000"/>
                </a:solidFill>
              </a:rPr>
              <a:t>most important </a:t>
            </a:r>
            <a:r>
              <a:rPr lang="en-AU" sz="1800" i="1" dirty="0" smtClean="0"/>
              <a:t>role</a:t>
            </a:r>
            <a:r>
              <a:rPr lang="en-AU" sz="1800" i="1" dirty="0" smtClean="0"/>
              <a:t>.</a:t>
            </a:r>
            <a:r>
              <a:rPr lang="en-AU" sz="1800" i="1" dirty="0" smtClean="0"/>
              <a:t>’ (Pham, 2008, p.2)</a:t>
            </a:r>
            <a:endParaRPr lang="en-AU" sz="1800" dirty="0" smtClean="0"/>
          </a:p>
          <a:p>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600" b="1" dirty="0" smtClean="0"/>
              <a:t>What is University Governance? </a:t>
            </a:r>
          </a:p>
        </p:txBody>
      </p:sp>
      <p:sp>
        <p:nvSpPr>
          <p:cNvPr id="25603" name="Content Placeholder 2"/>
          <p:cNvSpPr>
            <a:spLocks noGrp="1"/>
          </p:cNvSpPr>
          <p:nvPr>
            <p:ph idx="1"/>
          </p:nvPr>
        </p:nvSpPr>
        <p:spPr>
          <a:xfrm>
            <a:off x="457200" y="1371600"/>
            <a:ext cx="8229600" cy="4525963"/>
          </a:xfrm>
        </p:spPr>
        <p:txBody>
          <a:bodyPr/>
          <a:lstStyle/>
          <a:p>
            <a:pPr>
              <a:buFontTx/>
              <a:buNone/>
            </a:pPr>
            <a:r>
              <a:rPr lang="en-US" sz="2400" i="1" dirty="0" smtClean="0"/>
              <a:t>‘</a:t>
            </a:r>
            <a:r>
              <a:rPr lang="en-US" sz="2400" b="1" i="1" dirty="0" smtClean="0">
                <a:solidFill>
                  <a:srgbClr val="FF0000"/>
                </a:solidFill>
              </a:rPr>
              <a:t>Means to Implementing</a:t>
            </a:r>
            <a:r>
              <a:rPr lang="en-US" sz="2400" i="1" dirty="0" smtClean="0"/>
              <a:t> Ideas’ (Tierney, </a:t>
            </a:r>
            <a:r>
              <a:rPr lang="en-US" sz="2400" i="1" dirty="0" smtClean="0"/>
              <a:t>2004; Fried, 2006)</a:t>
            </a:r>
            <a:endParaRPr lang="en-US" sz="2400" i="1" dirty="0" smtClean="0"/>
          </a:p>
          <a:p>
            <a:pPr>
              <a:buFontTx/>
              <a:buNone/>
            </a:pPr>
            <a:endParaRPr lang="en-US" sz="2400" i="1" dirty="0" smtClean="0"/>
          </a:p>
          <a:p>
            <a:pPr>
              <a:buFontTx/>
              <a:buNone/>
            </a:pPr>
            <a:r>
              <a:rPr lang="en-US" sz="2400" i="1" dirty="0" smtClean="0"/>
              <a:t>‘</a:t>
            </a:r>
            <a:r>
              <a:rPr lang="en-US" sz="2400" b="1" i="1" dirty="0" smtClean="0">
                <a:solidFill>
                  <a:srgbClr val="FF0000"/>
                </a:solidFill>
              </a:rPr>
              <a:t>Hard (rational) governance</a:t>
            </a:r>
            <a:r>
              <a:rPr lang="en-US" sz="2400" i="1" dirty="0" smtClean="0">
                <a:solidFill>
                  <a:srgbClr val="FF0000"/>
                </a:solidFill>
              </a:rPr>
              <a:t> </a:t>
            </a:r>
            <a:r>
              <a:rPr lang="en-US" sz="2400" i="1" dirty="0" smtClean="0"/>
              <a:t>refers to the structures, regulations, and systems of sanctions in an organization that define authority relationships, prescribe certain organizational processes and encourage compliance with enacted policies and procedures. </a:t>
            </a:r>
            <a:r>
              <a:rPr lang="en-US" sz="2400" b="1" i="1" dirty="0" smtClean="0">
                <a:solidFill>
                  <a:srgbClr val="FF0000"/>
                </a:solidFill>
              </a:rPr>
              <a:t>Soft (interactional) governance</a:t>
            </a:r>
            <a:r>
              <a:rPr lang="en-US" sz="2400" i="1" dirty="0" smtClean="0">
                <a:solidFill>
                  <a:srgbClr val="FF0000"/>
                </a:solidFill>
              </a:rPr>
              <a:t> </a:t>
            </a:r>
            <a:r>
              <a:rPr lang="en-US" sz="2400" i="1" dirty="0" smtClean="0"/>
              <a:t>encompasses the systems of social connections, and interactions in an organization that help to develop and maintain individual and group norms’ (</a:t>
            </a:r>
            <a:r>
              <a:rPr lang="en-US" sz="2400" i="1" dirty="0" err="1" smtClean="0"/>
              <a:t>Birnbaum</a:t>
            </a:r>
            <a:r>
              <a:rPr lang="en-US" sz="2400" i="1" dirty="0" smtClean="0"/>
              <a:t>, 2004,p.10)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Autofit/>
          </a:bodyPr>
          <a:lstStyle/>
          <a:p>
            <a:pPr algn="ctr"/>
            <a:r>
              <a:rPr lang="en-US" sz="2800" b="1" dirty="0" smtClean="0">
                <a:latin typeface="Calibri"/>
              </a:rPr>
              <a:t>WHAT IS UNIVERSITY GOVERNANCE?   </a:t>
            </a:r>
            <a:br>
              <a:rPr lang="en-US" sz="2800" b="1" dirty="0" smtClean="0">
                <a:latin typeface="Calibri"/>
              </a:rPr>
            </a:br>
            <a:endParaRPr lang="en-US" sz="2800" b="1" i="1" dirty="0" smtClean="0">
              <a:latin typeface="Calibri"/>
            </a:endParaRPr>
          </a:p>
        </p:txBody>
      </p:sp>
      <p:graphicFrame>
        <p:nvGraphicFramePr>
          <p:cNvPr id="4" name="Content Placeholder 3"/>
          <p:cNvGraphicFramePr>
            <a:graphicFrameLocks noGrp="1"/>
          </p:cNvGraphicFramePr>
          <p:nvPr>
            <p:ph idx="1"/>
          </p:nvPr>
        </p:nvGraphicFramePr>
        <p:xfrm>
          <a:off x="457200" y="1066800"/>
          <a:ext cx="8686800" cy="4525963"/>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7" name="Right Arrow 6"/>
          <p:cNvSpPr/>
          <p:nvPr/>
        </p:nvSpPr>
        <p:spPr>
          <a:xfrm>
            <a:off x="7391400" y="3200400"/>
            <a:ext cx="457200" cy="228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53" name="TextBox 7"/>
          <p:cNvSpPr txBox="1">
            <a:spLocks noChangeArrowheads="1"/>
          </p:cNvSpPr>
          <p:nvPr/>
        </p:nvSpPr>
        <p:spPr bwMode="auto">
          <a:xfrm>
            <a:off x="4267200" y="1219200"/>
            <a:ext cx="2717800" cy="369888"/>
          </a:xfrm>
          <a:prstGeom prst="rect">
            <a:avLst/>
          </a:prstGeom>
          <a:noFill/>
          <a:ln w="9525">
            <a:noFill/>
            <a:miter lim="800000"/>
            <a:headEnd/>
            <a:tailEnd/>
          </a:ln>
        </p:spPr>
        <p:txBody>
          <a:bodyPr wrap="square">
            <a:prstTxWarp prst="textNoShape">
              <a:avLst/>
            </a:prstTxWarp>
            <a:spAutoFit/>
          </a:bodyPr>
          <a:lstStyle/>
          <a:p>
            <a:pPr algn="ctr"/>
            <a:r>
              <a:rPr lang="en-US" b="1" i="0" dirty="0">
                <a:solidFill>
                  <a:srgbClr val="FF0000"/>
                </a:solidFill>
              </a:rPr>
              <a:t>Means</a:t>
            </a:r>
            <a:r>
              <a:rPr lang="en-US" b="1" i="0" dirty="0"/>
              <a:t> </a:t>
            </a:r>
          </a:p>
        </p:txBody>
      </p:sp>
      <p:sp>
        <p:nvSpPr>
          <p:cNvPr id="27654" name="TextBox 9"/>
          <p:cNvSpPr txBox="1">
            <a:spLocks noChangeArrowheads="1"/>
          </p:cNvSpPr>
          <p:nvPr/>
        </p:nvSpPr>
        <p:spPr bwMode="auto">
          <a:xfrm>
            <a:off x="7696200" y="2971800"/>
            <a:ext cx="1752600" cy="707886"/>
          </a:xfrm>
          <a:prstGeom prst="rect">
            <a:avLst/>
          </a:prstGeom>
          <a:noFill/>
          <a:ln w="9525">
            <a:noFill/>
            <a:miter lim="800000"/>
            <a:headEnd/>
            <a:tailEnd/>
          </a:ln>
        </p:spPr>
        <p:txBody>
          <a:bodyPr wrap="square">
            <a:prstTxWarp prst="textNoShape">
              <a:avLst/>
            </a:prstTxWarp>
            <a:spAutoFit/>
          </a:bodyPr>
          <a:lstStyle/>
          <a:p>
            <a:pPr algn="ctr"/>
            <a:r>
              <a:rPr lang="en-US" sz="2000" b="1" dirty="0" smtClean="0">
                <a:solidFill>
                  <a:srgbClr val="FF0000"/>
                </a:solidFill>
              </a:rPr>
              <a:t>Academic Goals</a:t>
            </a:r>
            <a:endParaRPr lang="en-US" sz="2000" b="1" i="0" dirty="0">
              <a:solidFill>
                <a:srgbClr val="FF0000"/>
              </a:solidFill>
            </a:endParaRPr>
          </a:p>
        </p:txBody>
      </p:sp>
      <p:sp>
        <p:nvSpPr>
          <p:cNvPr id="8" name="TextBox 7"/>
          <p:cNvSpPr txBox="1"/>
          <p:nvPr/>
        </p:nvSpPr>
        <p:spPr>
          <a:xfrm>
            <a:off x="4114800" y="5334000"/>
            <a:ext cx="3276600" cy="400110"/>
          </a:xfrm>
          <a:prstGeom prst="rect">
            <a:avLst/>
          </a:prstGeom>
        </p:spPr>
        <p:txBody>
          <a:bodyPr wrap="square" rtlCol="0">
            <a:spAutoFit/>
          </a:bodyPr>
          <a:lstStyle/>
          <a:p>
            <a:pPr marL="342900" indent="-342900" algn="ctr" fontAlgn="auto">
              <a:spcBef>
                <a:spcPct val="20000"/>
              </a:spcBef>
              <a:spcAft>
                <a:spcPts val="0"/>
              </a:spcAft>
            </a:pPr>
            <a:r>
              <a:rPr lang="en-US" sz="2000" b="1" dirty="0" smtClean="0">
                <a:latin typeface="Calibri"/>
              </a:rPr>
              <a:t>(Tierney, 2004)</a:t>
            </a:r>
            <a:endParaRPr kumimoji="0" lang="en-US" sz="2000" b="1"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9" name="TextBox 8"/>
          <p:cNvSpPr txBox="1"/>
          <p:nvPr/>
        </p:nvSpPr>
        <p:spPr>
          <a:xfrm>
            <a:off x="914400" y="5410200"/>
            <a:ext cx="2438400" cy="400110"/>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Calibri"/>
                <a:ea typeface="+mn-ea"/>
                <a:cs typeface="Calibri"/>
              </a:rPr>
              <a:t>(</a:t>
            </a:r>
            <a:r>
              <a:rPr kumimoji="0" lang="en-US" sz="2000" b="1" i="0" u="none" strike="noStrike" kern="1200" cap="none" spc="0" normalizeH="0" baseline="0" noProof="0" dirty="0" err="1" smtClean="0">
                <a:ln>
                  <a:noFill/>
                </a:ln>
                <a:solidFill>
                  <a:schemeClr val="tx1"/>
                </a:solidFill>
                <a:effectLst/>
                <a:uLnTx/>
                <a:uFillTx/>
                <a:latin typeface="Calibri"/>
                <a:ea typeface="+mn-ea"/>
                <a:cs typeface="Calibri"/>
              </a:rPr>
              <a:t>Birnbaum</a:t>
            </a:r>
            <a:r>
              <a:rPr kumimoji="0" lang="en-US" sz="2000" b="1" i="0" u="none" strike="noStrike" kern="1200" cap="none" spc="0" normalizeH="0" baseline="0" noProof="0" dirty="0" smtClean="0">
                <a:ln>
                  <a:noFill/>
                </a:ln>
                <a:solidFill>
                  <a:schemeClr val="tx1"/>
                </a:solidFill>
                <a:effectLst/>
                <a:uLnTx/>
                <a:uFillTx/>
                <a:latin typeface="Calibri"/>
                <a:ea typeface="+mn-ea"/>
                <a:cs typeface="Calibri"/>
              </a:rPr>
              <a:t>,</a:t>
            </a:r>
            <a:r>
              <a:rPr kumimoji="0" lang="en-US" sz="2000" b="1" i="0" u="none" strike="noStrike" kern="1200" cap="none" spc="0" normalizeH="0" noProof="0" dirty="0" smtClean="0">
                <a:ln>
                  <a:noFill/>
                </a:ln>
                <a:solidFill>
                  <a:schemeClr val="tx1"/>
                </a:solidFill>
                <a:effectLst/>
                <a:uLnTx/>
                <a:uFillTx/>
                <a:latin typeface="Calibri"/>
                <a:ea typeface="+mn-ea"/>
                <a:cs typeface="Calibri"/>
              </a:rPr>
              <a:t> 2004)</a:t>
            </a:r>
            <a:endParaRPr kumimoji="0" lang="en-US" sz="2000" b="1" i="0" u="none" strike="noStrike" kern="1200" cap="none" spc="0" normalizeH="0" baseline="0" noProof="0" dirty="0" smtClean="0">
              <a:ln>
                <a:noFill/>
              </a:ln>
              <a:solidFill>
                <a:schemeClr val="tx1"/>
              </a:solidFill>
              <a:effectLst/>
              <a:uLnTx/>
              <a:uFillTx/>
              <a:latin typeface="Calibri"/>
              <a:ea typeface="+mn-ea"/>
              <a:cs typeface="Calibri"/>
            </a:endParaRPr>
          </a:p>
        </p:txBody>
      </p:sp>
    </p:spTree>
    <p:custDataLst>
      <p:tags r:id="rId1"/>
    </p:custDataLst>
  </p:cSld>
  <p:clrMapOvr>
    <a:masterClrMapping/>
  </p:clrMapOvr>
  <p:transition advTm="937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P spid="27653" grpId="0"/>
      <p:bldP spid="27654" grpId="0"/>
      <p:bldP spid="8" grpId="0"/>
      <p:bldP spid="9"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372600" cy="792088"/>
          </a:xfrm>
        </p:spPr>
        <p:txBody>
          <a:bodyPr/>
          <a:lstStyle/>
          <a:p>
            <a:r>
              <a:rPr lang="en-US" sz="3200" b="1" dirty="0" smtClean="0">
                <a:latin typeface="Calibri"/>
              </a:rPr>
              <a:t>Multi Levels of University </a:t>
            </a:r>
            <a:r>
              <a:rPr lang="en-US" sz="3200" b="1" dirty="0" smtClean="0">
                <a:latin typeface="Calibri"/>
              </a:rPr>
              <a:t>Governance </a:t>
            </a:r>
            <a:br>
              <a:rPr lang="en-US" sz="3200" b="1" dirty="0" smtClean="0">
                <a:latin typeface="Calibri"/>
              </a:rPr>
            </a:br>
            <a:r>
              <a:rPr lang="en-US" sz="3200" b="1" dirty="0" smtClean="0">
                <a:latin typeface="Calibri"/>
              </a:rPr>
              <a:t>(</a:t>
            </a:r>
            <a:r>
              <a:rPr lang="en-US" sz="3200" b="1" dirty="0" err="1" smtClean="0">
                <a:latin typeface="Calibri"/>
              </a:rPr>
              <a:t>Middlehurst</a:t>
            </a:r>
            <a:r>
              <a:rPr lang="en-US" sz="3200" b="1" dirty="0" smtClean="0">
                <a:latin typeface="Calibri"/>
              </a:rPr>
              <a:t>, 1999)</a:t>
            </a:r>
            <a:endParaRPr lang="en-US" sz="3200" b="1" dirty="0">
              <a:latin typeface="Calibri"/>
            </a:endParaRPr>
          </a:p>
        </p:txBody>
      </p:sp>
      <p:sp>
        <p:nvSpPr>
          <p:cNvPr id="3" name="Content Placeholder 2"/>
          <p:cNvSpPr>
            <a:spLocks noGrp="1"/>
          </p:cNvSpPr>
          <p:nvPr>
            <p:ph idx="1"/>
          </p:nvPr>
        </p:nvSpPr>
        <p:spPr>
          <a:xfrm>
            <a:off x="457200" y="1219200"/>
            <a:ext cx="8686800" cy="4586064"/>
          </a:xfrm>
        </p:spPr>
        <p:txBody>
          <a:bodyPr>
            <a:normAutofit/>
          </a:bodyPr>
          <a:lstStyle/>
          <a:p>
            <a:pPr algn="ctr"/>
            <a:r>
              <a:rPr lang="en-US" sz="2000" dirty="0" smtClean="0">
                <a:latin typeface="Calibri"/>
              </a:rPr>
              <a:t> </a:t>
            </a:r>
            <a:endParaRPr lang="en-US" sz="2000" dirty="0">
              <a:latin typeface="Calibri"/>
            </a:endParaRPr>
          </a:p>
        </p:txBody>
      </p:sp>
      <p:pic>
        <p:nvPicPr>
          <p:cNvPr id="4" name="Picture 3" descr="3 D CUBE.png"/>
          <p:cNvPicPr>
            <a:picLocks noChangeAspect="1"/>
          </p:cNvPicPr>
          <p:nvPr/>
        </p:nvPicPr>
        <p:blipFill>
          <a:blip r:embed="rId3"/>
          <a:stretch>
            <a:fillRect/>
          </a:stretch>
        </p:blipFill>
        <p:spPr>
          <a:xfrm>
            <a:off x="5943600" y="2057400"/>
            <a:ext cx="2832100" cy="3810000"/>
          </a:xfrm>
          <a:prstGeom prst="rect">
            <a:avLst/>
          </a:prstGeom>
        </p:spPr>
      </p:pic>
      <p:cxnSp>
        <p:nvCxnSpPr>
          <p:cNvPr id="8" name="Straight Connector 7"/>
          <p:cNvCxnSpPr/>
          <p:nvPr/>
        </p:nvCxnSpPr>
        <p:spPr>
          <a:xfrm>
            <a:off x="5943600" y="3962400"/>
            <a:ext cx="137160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7315200" y="3886200"/>
            <a:ext cx="1447800" cy="99060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971800" y="3048000"/>
            <a:ext cx="2743200" cy="523220"/>
          </a:xfrm>
          <a:prstGeom prst="rect">
            <a:avLst/>
          </a:prstGeom>
          <a:noFill/>
        </p:spPr>
        <p:txBody>
          <a:bodyPr wrap="square" rtlCol="0">
            <a:spAutoFit/>
          </a:bodyPr>
          <a:lstStyle/>
          <a:p>
            <a:r>
              <a:rPr lang="en-US" sz="1400" b="1" dirty="0" smtClean="0"/>
              <a:t>Macro Decision Level</a:t>
            </a:r>
            <a:endParaRPr lang="en-US" sz="1400" b="1" dirty="0" smtClean="0"/>
          </a:p>
          <a:p>
            <a:r>
              <a:rPr lang="en-US" sz="1400" b="1" dirty="0" smtClean="0"/>
              <a:t>System Level – (Tierney, 2004)</a:t>
            </a:r>
            <a:endParaRPr lang="en-US" sz="1400" b="1" dirty="0"/>
          </a:p>
        </p:txBody>
      </p:sp>
      <p:sp>
        <p:nvSpPr>
          <p:cNvPr id="23" name="TextBox 22"/>
          <p:cNvSpPr txBox="1"/>
          <p:nvPr/>
        </p:nvSpPr>
        <p:spPr>
          <a:xfrm>
            <a:off x="3048000" y="4724400"/>
            <a:ext cx="2895600" cy="738664"/>
          </a:xfrm>
          <a:prstGeom prst="rect">
            <a:avLst/>
          </a:prstGeom>
          <a:noFill/>
        </p:spPr>
        <p:txBody>
          <a:bodyPr wrap="square" rtlCol="0">
            <a:spAutoFit/>
          </a:bodyPr>
          <a:lstStyle/>
          <a:p>
            <a:r>
              <a:rPr lang="en-US" sz="1400" b="1" dirty="0" smtClean="0"/>
              <a:t>Micro Operational Level</a:t>
            </a:r>
            <a:endParaRPr lang="en-US" sz="1400" b="1" dirty="0" smtClean="0"/>
          </a:p>
          <a:p>
            <a:r>
              <a:rPr lang="en-US" sz="1400" b="1" dirty="0" smtClean="0"/>
              <a:t>Institutional Level – </a:t>
            </a:r>
          </a:p>
          <a:p>
            <a:r>
              <a:rPr lang="en-US" sz="1400" b="1" dirty="0" smtClean="0"/>
              <a:t>(</a:t>
            </a:r>
            <a:r>
              <a:rPr lang="en-US" sz="1400" b="1" dirty="0" err="1" smtClean="0"/>
              <a:t>Shattock</a:t>
            </a:r>
            <a:r>
              <a:rPr lang="en-US" sz="1400" b="1" dirty="0" smtClean="0"/>
              <a:t>, 2006; Corson, 1960)</a:t>
            </a:r>
            <a:endParaRPr lang="en-US" sz="1400" b="1" dirty="0"/>
          </a:p>
        </p:txBody>
      </p:sp>
      <p:cxnSp>
        <p:nvCxnSpPr>
          <p:cNvPr id="15" name="Straight Connector 14"/>
          <p:cNvCxnSpPr/>
          <p:nvPr/>
        </p:nvCxnSpPr>
        <p:spPr>
          <a:xfrm rot="16200000" flipV="1">
            <a:off x="1409306" y="4229494"/>
            <a:ext cx="1754185" cy="79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286000" y="3352800"/>
            <a:ext cx="63499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2286000" y="5105400"/>
            <a:ext cx="609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flipV="1">
            <a:off x="1981200" y="5562600"/>
            <a:ext cx="1632466" cy="340296"/>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150" b="1" i="0" u="none" strike="noStrike" kern="1200" cap="none" spc="0" normalizeH="0" baseline="0" noProof="0" dirty="0" smtClean="0">
              <a:ln>
                <a:noFill/>
              </a:ln>
              <a:solidFill>
                <a:schemeClr val="tx1"/>
              </a:solidFill>
              <a:effectLst/>
              <a:uLnTx/>
              <a:uFillTx/>
              <a:latin typeface="Sommet bold"/>
              <a:ea typeface="+mn-ea"/>
              <a:cs typeface="+mn-cs"/>
            </a:endParaRPr>
          </a:p>
        </p:txBody>
      </p:sp>
    </p:spTree>
    <p:custDataLst>
      <p:tags r:id="rId1"/>
    </p:custDataLst>
  </p:cSld>
  <p:clrMapOvr>
    <a:masterClrMapping/>
  </p:clrMapOvr>
  <p:transition advTm="542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alibri"/>
              </a:rPr>
              <a:t> Purposes of the Presentation</a:t>
            </a:r>
            <a:endParaRPr lang="en-US" sz="3600" b="1" dirty="0">
              <a:latin typeface="Calibri"/>
            </a:endParaRPr>
          </a:p>
        </p:txBody>
      </p:sp>
      <p:sp>
        <p:nvSpPr>
          <p:cNvPr id="3" name="Content Placeholder 2"/>
          <p:cNvSpPr>
            <a:spLocks noGrp="1"/>
          </p:cNvSpPr>
          <p:nvPr>
            <p:ph idx="1"/>
          </p:nvPr>
        </p:nvSpPr>
        <p:spPr>
          <a:xfrm>
            <a:off x="0" y="1484784"/>
            <a:ext cx="8686800" cy="4320480"/>
          </a:xfrm>
        </p:spPr>
        <p:txBody>
          <a:bodyPr/>
          <a:lstStyle/>
          <a:p>
            <a:pPr marL="514350" indent="-514350">
              <a:buFont typeface="Arial"/>
              <a:buChar char="•"/>
            </a:pPr>
            <a:r>
              <a:rPr lang="en-US" sz="3200" dirty="0" smtClean="0"/>
              <a:t>To share the  understanding of the </a:t>
            </a:r>
            <a:r>
              <a:rPr lang="en-US" sz="3200" i="1" dirty="0" smtClean="0"/>
              <a:t>concept, principles, trends, patterns and practices</a:t>
            </a:r>
            <a:r>
              <a:rPr lang="en-US" sz="3200" dirty="0" smtClean="0"/>
              <a:t> of </a:t>
            </a:r>
            <a:r>
              <a:rPr lang="en-US" sz="3200" b="1" dirty="0" smtClean="0"/>
              <a:t>university governance (UG)</a:t>
            </a:r>
            <a:r>
              <a:rPr lang="en-US" sz="3200" dirty="0" smtClean="0"/>
              <a:t> in contexts </a:t>
            </a:r>
            <a:r>
              <a:rPr lang="en-US" sz="3200" b="1" dirty="0" smtClean="0">
                <a:solidFill>
                  <a:srgbClr val="FF0000"/>
                </a:solidFill>
              </a:rPr>
              <a:t>outside</a:t>
            </a:r>
            <a:r>
              <a:rPr lang="en-US" sz="3200" dirty="0" smtClean="0"/>
              <a:t> </a:t>
            </a:r>
            <a:r>
              <a:rPr lang="en-US" sz="3200" b="1" dirty="0" smtClean="0">
                <a:solidFill>
                  <a:srgbClr val="FF0000"/>
                </a:solidFill>
              </a:rPr>
              <a:t>Vietnam</a:t>
            </a:r>
          </a:p>
          <a:p>
            <a:pPr marL="514350" indent="-514350">
              <a:buFont typeface="Arial"/>
              <a:buChar char="•"/>
            </a:pPr>
            <a:endParaRPr lang="en-US" sz="3200" dirty="0" smtClean="0"/>
          </a:p>
          <a:p>
            <a:pPr marL="514350" indent="-514350">
              <a:buFont typeface="Arial"/>
              <a:buChar char="•"/>
            </a:pPr>
            <a:r>
              <a:rPr lang="en-US" sz="3200" dirty="0" smtClean="0"/>
              <a:t>To draw </a:t>
            </a:r>
            <a:r>
              <a:rPr lang="en-US" sz="3200" b="1" dirty="0" smtClean="0"/>
              <a:t>practical lessons </a:t>
            </a:r>
            <a:r>
              <a:rPr lang="en-US" sz="3200" dirty="0" smtClean="0"/>
              <a:t>that can be applicable </a:t>
            </a:r>
            <a:r>
              <a:rPr lang="en-US" sz="3200" b="1" dirty="0" smtClean="0">
                <a:solidFill>
                  <a:srgbClr val="FF0000"/>
                </a:solidFill>
              </a:rPr>
              <a:t>in Vietnam</a:t>
            </a:r>
          </a:p>
        </p:txBody>
      </p:sp>
    </p:spTree>
    <p:custDataLst>
      <p:tags r:id="rId1"/>
    </p:custDataLst>
  </p:cSld>
  <p:clrMapOvr>
    <a:masterClrMapping/>
  </p:clrMapOvr>
  <p:transition advTm="19983"/>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 Actors of University Governance</a:t>
            </a:r>
            <a:endParaRPr lang="en-US" b="1" dirty="0"/>
          </a:p>
        </p:txBody>
      </p:sp>
      <p:sp>
        <p:nvSpPr>
          <p:cNvPr id="3" name="Content Placeholder 2"/>
          <p:cNvSpPr>
            <a:spLocks noGrp="1"/>
          </p:cNvSpPr>
          <p:nvPr>
            <p:ph idx="1"/>
          </p:nvPr>
        </p:nvSpPr>
        <p:spPr>
          <a:xfrm>
            <a:off x="304800" y="1219200"/>
            <a:ext cx="8610600" cy="4320480"/>
          </a:xfrm>
        </p:spPr>
        <p:txBody>
          <a:bodyPr/>
          <a:lstStyle/>
          <a:p>
            <a:pPr>
              <a:lnSpc>
                <a:spcPct val="150000"/>
              </a:lnSpc>
              <a:buFont typeface="Arial"/>
              <a:buChar char="•"/>
            </a:pPr>
            <a:r>
              <a:rPr lang="en-US" sz="2400" dirty="0" smtClean="0"/>
              <a:t>The </a:t>
            </a:r>
            <a:r>
              <a:rPr lang="en-US" sz="2400" dirty="0" smtClean="0">
                <a:solidFill>
                  <a:srgbClr val="FF0000"/>
                </a:solidFill>
              </a:rPr>
              <a:t>State/Government </a:t>
            </a:r>
            <a:r>
              <a:rPr lang="en-US" sz="2400" dirty="0" smtClean="0"/>
              <a:t>actors (ministerial administrators from higher education, finance, government advisory boards and the Minister/secretary)</a:t>
            </a:r>
          </a:p>
          <a:p>
            <a:pPr>
              <a:lnSpc>
                <a:spcPct val="150000"/>
              </a:lnSpc>
              <a:buFont typeface="Arial"/>
              <a:buChar char="•"/>
            </a:pPr>
            <a:r>
              <a:rPr lang="en-US" sz="2400" dirty="0" smtClean="0"/>
              <a:t> The </a:t>
            </a:r>
            <a:r>
              <a:rPr lang="en-US" sz="2400" dirty="0" smtClean="0">
                <a:solidFill>
                  <a:srgbClr val="FF0000"/>
                </a:solidFill>
              </a:rPr>
              <a:t>intermediary organizational actors </a:t>
            </a:r>
            <a:r>
              <a:rPr lang="en-US" sz="2400" dirty="0" smtClean="0"/>
              <a:t>(governing boards, supervisory boards, vice chancellors, presidents, CEOs)</a:t>
            </a:r>
          </a:p>
          <a:p>
            <a:pPr>
              <a:lnSpc>
                <a:spcPct val="150000"/>
              </a:lnSpc>
              <a:buFont typeface="Arial"/>
              <a:buChar char="•"/>
            </a:pPr>
            <a:r>
              <a:rPr lang="en-US" sz="2400" dirty="0" smtClean="0"/>
              <a:t>The </a:t>
            </a:r>
            <a:r>
              <a:rPr lang="en-US" sz="2400" dirty="0" smtClean="0">
                <a:solidFill>
                  <a:srgbClr val="FF0000"/>
                </a:solidFill>
              </a:rPr>
              <a:t>academic oligarchy</a:t>
            </a:r>
            <a:r>
              <a:rPr lang="en-US" sz="2400" dirty="0" smtClean="0"/>
              <a:t>, the academic heartland (faculty boards, senates and stakeholders on governing boards)</a:t>
            </a:r>
          </a:p>
          <a:p>
            <a:pPr>
              <a:lnSpc>
                <a:spcPct val="150000"/>
              </a:lnSpc>
              <a:buFont typeface="Arial"/>
              <a:buChar char="•"/>
            </a:pPr>
            <a:endParaRPr lang="en-US" sz="2400" dirty="0" smtClean="0"/>
          </a:p>
          <a:p>
            <a:pPr>
              <a:lnSpc>
                <a:spcPct val="150000"/>
              </a:lnSpc>
              <a:buFont typeface="Arial"/>
              <a:buChar char="•"/>
            </a:pP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6672"/>
            <a:ext cx="8991600" cy="792088"/>
          </a:xfrm>
        </p:spPr>
        <p:txBody>
          <a:bodyPr/>
          <a:lstStyle/>
          <a:p>
            <a:r>
              <a:rPr lang="en-US" b="1" dirty="0" smtClean="0"/>
              <a:t>Wrap-up: Conceptualization of University Governance</a:t>
            </a:r>
            <a:endParaRPr lang="en-US" b="1" dirty="0"/>
          </a:p>
        </p:txBody>
      </p:sp>
      <p:sp>
        <p:nvSpPr>
          <p:cNvPr id="3" name="Content Placeholder 2"/>
          <p:cNvSpPr>
            <a:spLocks noGrp="1"/>
          </p:cNvSpPr>
          <p:nvPr>
            <p:ph idx="1"/>
          </p:nvPr>
        </p:nvSpPr>
        <p:spPr>
          <a:xfrm>
            <a:off x="0" y="1371600"/>
            <a:ext cx="8991600" cy="4320480"/>
          </a:xfrm>
        </p:spPr>
        <p:txBody>
          <a:bodyPr/>
          <a:lstStyle/>
          <a:p>
            <a:pPr>
              <a:lnSpc>
                <a:spcPct val="150000"/>
              </a:lnSpc>
              <a:buFontTx/>
              <a:buChar char="-"/>
            </a:pPr>
            <a:r>
              <a:rPr lang="en-US" sz="2000" dirty="0" smtClean="0"/>
              <a:t>UG</a:t>
            </a:r>
            <a:r>
              <a:rPr lang="en-US" sz="2000" dirty="0" smtClean="0"/>
              <a:t> </a:t>
            </a:r>
            <a:r>
              <a:rPr lang="en-US" sz="2000" dirty="0" smtClean="0"/>
              <a:t>is significant, complex &amp; </a:t>
            </a:r>
            <a:r>
              <a:rPr lang="en-US" sz="2000" dirty="0" smtClean="0"/>
              <a:t>dynamic</a:t>
            </a:r>
          </a:p>
          <a:p>
            <a:pPr>
              <a:lnSpc>
                <a:spcPct val="150000"/>
              </a:lnSpc>
              <a:buFontTx/>
              <a:buChar char="-"/>
            </a:pPr>
            <a:r>
              <a:rPr lang="en-US" sz="2000" dirty="0" smtClean="0"/>
              <a:t>Governance = Steering + The Art of Steering</a:t>
            </a:r>
          </a:p>
          <a:p>
            <a:pPr>
              <a:lnSpc>
                <a:spcPct val="150000"/>
              </a:lnSpc>
              <a:buFontTx/>
              <a:buChar char="-"/>
            </a:pPr>
            <a:r>
              <a:rPr lang="en-US" sz="2000" dirty="0" smtClean="0"/>
              <a:t>UG = Hard </a:t>
            </a:r>
            <a:r>
              <a:rPr lang="en-US" sz="2000" dirty="0" smtClean="0"/>
              <a:t>Governance + Soft Governance </a:t>
            </a:r>
            <a:r>
              <a:rPr lang="en-US" sz="2000" dirty="0" smtClean="0"/>
              <a:t>Elements</a:t>
            </a:r>
          </a:p>
          <a:p>
            <a:pPr>
              <a:lnSpc>
                <a:spcPct val="150000"/>
              </a:lnSpc>
              <a:buFontTx/>
              <a:buChar char="-"/>
            </a:pPr>
            <a:r>
              <a:rPr lang="en-US" sz="2000" dirty="0" smtClean="0"/>
              <a:t>Governance incorporates management, administration and leadership</a:t>
            </a:r>
          </a:p>
          <a:p>
            <a:pPr>
              <a:lnSpc>
                <a:spcPct val="150000"/>
              </a:lnSpc>
              <a:buFontTx/>
              <a:buChar char="-"/>
            </a:pPr>
            <a:r>
              <a:rPr lang="en-US" sz="2000" dirty="0" smtClean="0"/>
              <a:t>Multi – levels of UG</a:t>
            </a:r>
          </a:p>
          <a:p>
            <a:pPr>
              <a:lnSpc>
                <a:spcPct val="150000"/>
              </a:lnSpc>
              <a:buFontTx/>
              <a:buChar char="-"/>
            </a:pPr>
            <a:r>
              <a:rPr lang="en-US" sz="2000" dirty="0" smtClean="0"/>
              <a:t>Multi - actors of UG,  Multi actor interplay, multi –actor power </a:t>
            </a:r>
            <a:r>
              <a:rPr lang="en-US" sz="2000" dirty="0" smtClean="0"/>
              <a:t>relationship</a:t>
            </a:r>
          </a:p>
          <a:p>
            <a:pPr>
              <a:lnSpc>
                <a:spcPct val="150000"/>
              </a:lnSpc>
              <a:buFontTx/>
              <a:buChar char="-"/>
            </a:pPr>
            <a:r>
              <a:rPr lang="en-US" sz="2000" dirty="0" smtClean="0"/>
              <a:t>Multi-dimensional</a:t>
            </a:r>
            <a:endParaRPr lang="en-US"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0"/>
            <a:ext cx="8229600" cy="4320480"/>
          </a:xfrm>
        </p:spPr>
        <p:txBody>
          <a:bodyPr/>
          <a:lstStyle/>
          <a:p>
            <a:pPr algn="ctr"/>
            <a:r>
              <a:rPr lang="en-US" sz="3200" b="1" dirty="0" smtClean="0"/>
              <a:t>2. WHAT ARE THE BASIC PRINCIPLES OF UNIVERSITY GOVERNANCE? </a:t>
            </a:r>
            <a:endParaRPr lang="en-US" sz="32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Universities are expected to…</a:t>
            </a:r>
            <a:endParaRPr lang="en-US" b="1" dirty="0"/>
          </a:p>
        </p:txBody>
      </p:sp>
      <p:sp>
        <p:nvSpPr>
          <p:cNvPr id="3" name="Content Placeholder 2"/>
          <p:cNvSpPr>
            <a:spLocks noGrp="1"/>
          </p:cNvSpPr>
          <p:nvPr>
            <p:ph idx="1"/>
          </p:nvPr>
        </p:nvSpPr>
        <p:spPr/>
        <p:txBody>
          <a:bodyPr/>
          <a:lstStyle/>
          <a:p>
            <a:pPr>
              <a:lnSpc>
                <a:spcPct val="150000"/>
              </a:lnSpc>
              <a:buFont typeface="Arial"/>
              <a:buChar char="•"/>
            </a:pPr>
            <a:r>
              <a:rPr lang="en-US" sz="2800" dirty="0" smtClean="0"/>
              <a:t>Be Effective</a:t>
            </a:r>
          </a:p>
          <a:p>
            <a:pPr>
              <a:lnSpc>
                <a:spcPct val="150000"/>
              </a:lnSpc>
              <a:buFont typeface="Arial"/>
              <a:buChar char="•"/>
            </a:pPr>
            <a:r>
              <a:rPr lang="en-US" sz="2800" dirty="0" smtClean="0"/>
              <a:t>Be Efficient</a:t>
            </a:r>
          </a:p>
          <a:p>
            <a:pPr>
              <a:lnSpc>
                <a:spcPct val="150000"/>
              </a:lnSpc>
              <a:buFont typeface="Arial"/>
              <a:buChar char="•"/>
            </a:pPr>
            <a:r>
              <a:rPr lang="en-US" sz="2800" dirty="0" smtClean="0"/>
              <a:t>Be Responsive</a:t>
            </a:r>
          </a:p>
          <a:p>
            <a:pPr>
              <a:lnSpc>
                <a:spcPct val="150000"/>
              </a:lnSpc>
              <a:buFont typeface="Arial"/>
              <a:buChar char="•"/>
            </a:pPr>
            <a:r>
              <a:rPr lang="en-US" sz="2800" dirty="0" smtClean="0"/>
              <a:t>Be Adaptive</a:t>
            </a:r>
          </a:p>
          <a:p>
            <a:pPr>
              <a:buNone/>
            </a:pPr>
            <a:endParaRPr lang="en-US" dirty="0" smtClean="0"/>
          </a:p>
          <a:p>
            <a:pPr algn="ct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Set of Principles </a:t>
            </a:r>
            <a:r>
              <a:rPr lang="en-US" b="1" dirty="0" smtClean="0"/>
              <a:t>for</a:t>
            </a:r>
            <a:r>
              <a:rPr lang="en-US" b="1" dirty="0" smtClean="0"/>
              <a:t> </a:t>
            </a:r>
            <a:r>
              <a:rPr lang="en-US" b="1" dirty="0" smtClean="0"/>
              <a:t>University Governance</a:t>
            </a:r>
            <a:endParaRPr lang="en-US" b="1" dirty="0"/>
          </a:p>
        </p:txBody>
      </p:sp>
      <p:sp>
        <p:nvSpPr>
          <p:cNvPr id="3" name="Content Placeholder 2"/>
          <p:cNvSpPr>
            <a:spLocks noGrp="1"/>
          </p:cNvSpPr>
          <p:nvPr>
            <p:ph idx="1"/>
          </p:nvPr>
        </p:nvSpPr>
        <p:spPr>
          <a:xfrm>
            <a:off x="0" y="1219200"/>
            <a:ext cx="8839200" cy="5105400"/>
          </a:xfrm>
        </p:spPr>
        <p:txBody>
          <a:bodyPr>
            <a:normAutofit fontScale="55000" lnSpcReduction="20000"/>
          </a:bodyPr>
          <a:lstStyle/>
          <a:p>
            <a:pPr>
              <a:buFont typeface="Arial"/>
              <a:buChar char="•"/>
            </a:pPr>
            <a:r>
              <a:rPr lang="en-US" sz="3200" dirty="0" smtClean="0"/>
              <a:t>Fitness of Purposes + Fitness for Purposes</a:t>
            </a:r>
          </a:p>
          <a:p>
            <a:endParaRPr lang="en-US" sz="3200" dirty="0" smtClean="0"/>
          </a:p>
          <a:p>
            <a:pPr>
              <a:buFont typeface="Arial"/>
              <a:buChar char="•"/>
            </a:pPr>
            <a:r>
              <a:rPr lang="en-US" sz="3200" dirty="0" smtClean="0"/>
              <a:t>Fitness of Contexts</a:t>
            </a:r>
          </a:p>
          <a:p>
            <a:endParaRPr lang="en-US" sz="3200" dirty="0" smtClean="0"/>
          </a:p>
          <a:p>
            <a:pPr>
              <a:buFont typeface="Arial"/>
              <a:buChar char="•"/>
            </a:pPr>
            <a:r>
              <a:rPr lang="en-US" sz="3200" dirty="0" smtClean="0"/>
              <a:t>Operability, flexibility, openness, clarity, &amp; transparency of structures</a:t>
            </a:r>
          </a:p>
          <a:p>
            <a:pPr>
              <a:buFont typeface="Arial"/>
              <a:buChar char="•"/>
            </a:pPr>
            <a:endParaRPr lang="en-US" sz="3200" dirty="0" smtClean="0"/>
          </a:p>
          <a:p>
            <a:pPr>
              <a:buFont typeface="Arial"/>
              <a:buChar char="•"/>
            </a:pPr>
            <a:r>
              <a:rPr lang="en-US" sz="3200" dirty="0" smtClean="0"/>
              <a:t>Academic/Managerial Autonomy</a:t>
            </a:r>
          </a:p>
          <a:p>
            <a:endParaRPr lang="en-US" sz="3200" dirty="0" smtClean="0"/>
          </a:p>
          <a:p>
            <a:pPr>
              <a:buFont typeface="Arial"/>
              <a:buChar char="•"/>
            </a:pPr>
            <a:r>
              <a:rPr lang="en-US" sz="3200" dirty="0" smtClean="0"/>
              <a:t>Accountability</a:t>
            </a:r>
          </a:p>
          <a:p>
            <a:endParaRPr lang="en-US" sz="3200" dirty="0" smtClean="0"/>
          </a:p>
          <a:p>
            <a:pPr>
              <a:buFont typeface="Arial"/>
              <a:buChar char="•"/>
            </a:pPr>
            <a:r>
              <a:rPr lang="en-US" sz="3200" dirty="0" smtClean="0"/>
              <a:t>Competition</a:t>
            </a:r>
          </a:p>
          <a:p>
            <a:endParaRPr lang="en-US" sz="3200" dirty="0" smtClean="0"/>
          </a:p>
          <a:p>
            <a:pPr>
              <a:buFont typeface="Arial"/>
              <a:buChar char="•"/>
            </a:pPr>
            <a:r>
              <a:rPr lang="en-US" sz="3200" dirty="0" smtClean="0"/>
              <a:t>Institutional Leadership</a:t>
            </a:r>
          </a:p>
          <a:p>
            <a:endParaRPr lang="en-US" sz="2400" dirty="0" smtClean="0"/>
          </a:p>
          <a:p>
            <a:pPr algn="ctr"/>
            <a:r>
              <a:rPr lang="en-AU" sz="4211" dirty="0" smtClean="0"/>
              <a:t>‘</a:t>
            </a:r>
            <a:r>
              <a:rPr lang="en-AU" sz="4211" i="1" dirty="0" smtClean="0"/>
              <a:t>Countries may choose at any one time to promote or contain particular features [principles].</a:t>
            </a:r>
            <a:r>
              <a:rPr lang="en-AU" sz="4211" dirty="0" smtClean="0"/>
              <a:t>’ </a:t>
            </a:r>
          </a:p>
          <a:p>
            <a:pPr algn="ctr"/>
            <a:r>
              <a:rPr lang="en-AU" sz="4211" dirty="0" smtClean="0"/>
              <a:t>(</a:t>
            </a:r>
            <a:r>
              <a:rPr lang="en-AU" sz="4211" dirty="0" err="1" smtClean="0"/>
              <a:t>Middlehurst</a:t>
            </a:r>
            <a:r>
              <a:rPr lang="en-AU" sz="4211" dirty="0" smtClean="0"/>
              <a:t>, 1999, p.322</a:t>
            </a:r>
            <a:r>
              <a:rPr lang="en-AU" sz="4211" dirty="0" smtClean="0"/>
              <a:t>)</a:t>
            </a:r>
            <a:endParaRPr lang="en-US" sz="4211" dirty="0" smtClean="0"/>
          </a:p>
          <a:p>
            <a:pPr>
              <a:buNone/>
            </a:pPr>
            <a:endParaRPr lang="en-US" sz="4211" dirty="0" smtClean="0"/>
          </a:p>
          <a:p>
            <a:pPr>
              <a:buNone/>
            </a:pPr>
            <a:endParaRPr lang="en-US" sz="421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1066800"/>
            <a:ext cx="8229600" cy="4320480"/>
          </a:xfrm>
        </p:spPr>
        <p:txBody>
          <a:bodyPr/>
          <a:lstStyle/>
          <a:p>
            <a:pPr algn="ctr"/>
            <a:endParaRPr lang="en-US" sz="3200" b="1" dirty="0" smtClean="0"/>
          </a:p>
          <a:p>
            <a:pPr algn="ctr"/>
            <a:endParaRPr lang="en-US" sz="3200" b="1" dirty="0" smtClean="0"/>
          </a:p>
          <a:p>
            <a:pPr algn="ctr"/>
            <a:endParaRPr lang="en-US" sz="3200" b="1" dirty="0" smtClean="0"/>
          </a:p>
          <a:p>
            <a:pPr algn="ctr"/>
            <a:r>
              <a:rPr lang="en-US" sz="2800" b="1" dirty="0" smtClean="0"/>
              <a:t>3. HOW ARE UG PRACTICES  IMPLEMENTED </a:t>
            </a:r>
            <a:r>
              <a:rPr lang="en-US" sz="2800" b="1" dirty="0" smtClean="0">
                <a:solidFill>
                  <a:srgbClr val="FF0000"/>
                </a:solidFill>
              </a:rPr>
              <a:t>OUTSIDE</a:t>
            </a:r>
            <a:r>
              <a:rPr lang="en-US" sz="2800" b="1" dirty="0" smtClean="0"/>
              <a:t> VIETNAM?</a:t>
            </a:r>
          </a:p>
          <a:p>
            <a:pPr algn="ctr"/>
            <a:r>
              <a:rPr lang="en-US" sz="2000" b="1" i="1" dirty="0" smtClean="0"/>
              <a:t>(</a:t>
            </a:r>
            <a:r>
              <a:rPr lang="en-US" sz="2000" b="1" i="1" dirty="0" err="1" smtClean="0"/>
              <a:t>Henard</a:t>
            </a:r>
            <a:r>
              <a:rPr lang="en-US" sz="2000" b="1" i="1" dirty="0" smtClean="0"/>
              <a:t> &amp; </a:t>
            </a:r>
            <a:r>
              <a:rPr lang="en-US" sz="2000" b="1" i="1" dirty="0" err="1" smtClean="0"/>
              <a:t>Mitterle</a:t>
            </a:r>
            <a:r>
              <a:rPr lang="en-US" sz="2000" b="1" i="1" dirty="0" smtClean="0"/>
              <a:t>, 2009; Eurydice, 2008, </a:t>
            </a:r>
            <a:r>
              <a:rPr lang="en-US" sz="2000" b="1" i="1" dirty="0" err="1" smtClean="0"/>
              <a:t>Fielden</a:t>
            </a:r>
            <a:r>
              <a:rPr lang="en-US" sz="2000" b="1" i="1" dirty="0" smtClean="0"/>
              <a:t>, 2008) </a:t>
            </a:r>
            <a:endParaRPr lang="en-US" sz="2000" b="1"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672"/>
            <a:ext cx="8915400" cy="792088"/>
          </a:xfrm>
        </p:spPr>
        <p:txBody>
          <a:bodyPr/>
          <a:lstStyle/>
          <a:p>
            <a:r>
              <a:rPr lang="en-US" sz="2400" b="1" dirty="0" smtClean="0"/>
              <a:t>International</a:t>
            </a:r>
            <a:r>
              <a:rPr lang="en-US" sz="2400" b="1" dirty="0" smtClean="0"/>
              <a:t> University Governance </a:t>
            </a:r>
            <a:r>
              <a:rPr lang="en-US" sz="2400" b="1" dirty="0" smtClean="0"/>
              <a:t>Arrangements</a:t>
            </a:r>
            <a:endParaRPr lang="en-US" sz="2400" b="1" dirty="0"/>
          </a:p>
        </p:txBody>
      </p:sp>
      <p:sp>
        <p:nvSpPr>
          <p:cNvPr id="3" name="Content Placeholder 2"/>
          <p:cNvSpPr>
            <a:spLocks noGrp="1"/>
          </p:cNvSpPr>
          <p:nvPr>
            <p:ph idx="1"/>
          </p:nvPr>
        </p:nvSpPr>
        <p:spPr/>
        <p:txBody>
          <a:bodyPr/>
          <a:lstStyle/>
          <a:p>
            <a:r>
              <a:rPr lang="en-US" sz="2000" b="1" i="1" dirty="0" smtClean="0"/>
              <a:t>Governance Arrangements are …</a:t>
            </a:r>
          </a:p>
          <a:p>
            <a:pPr>
              <a:lnSpc>
                <a:spcPct val="150000"/>
              </a:lnSpc>
              <a:buFont typeface="Arial"/>
              <a:buChar char="•"/>
            </a:pPr>
            <a:r>
              <a:rPr lang="en-US" sz="2000" dirty="0" smtClean="0"/>
              <a:t>Based on established </a:t>
            </a:r>
            <a:r>
              <a:rPr lang="en-US" sz="2000" dirty="0" smtClean="0">
                <a:solidFill>
                  <a:srgbClr val="FF0000"/>
                </a:solidFill>
              </a:rPr>
              <a:t>principles</a:t>
            </a:r>
            <a:r>
              <a:rPr lang="en-US" sz="2000" dirty="0" smtClean="0"/>
              <a:t> of UG</a:t>
            </a:r>
          </a:p>
          <a:p>
            <a:pPr>
              <a:lnSpc>
                <a:spcPct val="150000"/>
              </a:lnSpc>
              <a:buFont typeface="Arial"/>
              <a:buChar char="•"/>
            </a:pPr>
            <a:r>
              <a:rPr lang="en-US" sz="2000" dirty="0" smtClean="0"/>
              <a:t>Helpful for current and new </a:t>
            </a:r>
            <a:r>
              <a:rPr lang="en-US" sz="2000" dirty="0" smtClean="0">
                <a:solidFill>
                  <a:srgbClr val="FF0000"/>
                </a:solidFill>
              </a:rPr>
              <a:t>leaders</a:t>
            </a:r>
          </a:p>
          <a:p>
            <a:pPr>
              <a:lnSpc>
                <a:spcPct val="150000"/>
              </a:lnSpc>
              <a:buFont typeface="Arial"/>
              <a:buChar char="•"/>
            </a:pPr>
            <a:r>
              <a:rPr lang="en-US" sz="2000" dirty="0" smtClean="0">
                <a:solidFill>
                  <a:srgbClr val="FF0000"/>
                </a:solidFill>
              </a:rPr>
              <a:t>Advisory</a:t>
            </a:r>
            <a:r>
              <a:rPr lang="en-US" sz="2000" dirty="0" smtClean="0"/>
              <a:t> in nature</a:t>
            </a:r>
          </a:p>
          <a:p>
            <a:pPr>
              <a:lnSpc>
                <a:spcPct val="150000"/>
              </a:lnSpc>
              <a:buFont typeface="Arial"/>
              <a:buChar char="•"/>
            </a:pPr>
            <a:r>
              <a:rPr lang="en-US" sz="2000" dirty="0" smtClean="0">
                <a:solidFill>
                  <a:srgbClr val="FF0000"/>
                </a:solidFill>
              </a:rPr>
              <a:t>Voluntary [ or mandatory] </a:t>
            </a:r>
            <a:r>
              <a:rPr lang="en-US" sz="2000" dirty="0" smtClean="0"/>
              <a:t>nature</a:t>
            </a:r>
          </a:p>
          <a:p>
            <a:pPr>
              <a:lnSpc>
                <a:spcPct val="150000"/>
              </a:lnSpc>
              <a:buFont typeface="Arial"/>
              <a:buChar char="•"/>
            </a:pPr>
            <a:r>
              <a:rPr lang="en-US" sz="2000" dirty="0" smtClean="0">
                <a:solidFill>
                  <a:srgbClr val="FF0000"/>
                </a:solidFill>
              </a:rPr>
              <a:t>Not fixed </a:t>
            </a:r>
            <a:r>
              <a:rPr lang="en-US" sz="2000" dirty="0" smtClean="0"/>
              <a:t>in stone, no rigidity</a:t>
            </a:r>
          </a:p>
          <a:p>
            <a:pPr>
              <a:lnSpc>
                <a:spcPct val="150000"/>
              </a:lnSpc>
              <a:buFont typeface="Arial"/>
              <a:buChar char="•"/>
            </a:pPr>
            <a:r>
              <a:rPr lang="en-US" sz="2000" dirty="0" smtClean="0"/>
              <a:t>Regularly </a:t>
            </a:r>
            <a:r>
              <a:rPr lang="en-US" sz="2000" b="1" dirty="0" smtClean="0">
                <a:solidFill>
                  <a:srgbClr val="FF0000"/>
                </a:solidFill>
              </a:rPr>
              <a:t>updated </a:t>
            </a:r>
            <a:r>
              <a:rPr lang="en-US" sz="2000" dirty="0" smtClean="0"/>
              <a:t>and discussed with all stakeholders</a:t>
            </a:r>
          </a:p>
          <a:p>
            <a:endParaRPr lang="en-US" sz="2000"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6672"/>
            <a:ext cx="8534400" cy="792088"/>
          </a:xfrm>
        </p:spPr>
        <p:txBody>
          <a:bodyPr/>
          <a:lstStyle/>
          <a:p>
            <a:r>
              <a:rPr lang="en-US" b="1" dirty="0" smtClean="0"/>
              <a:t>Common </a:t>
            </a:r>
            <a:r>
              <a:rPr lang="en-US" b="1" dirty="0" smtClean="0"/>
              <a:t>Types </a:t>
            </a:r>
            <a:r>
              <a:rPr lang="en-US" b="1" dirty="0" smtClean="0"/>
              <a:t>of Governance Arrangements</a:t>
            </a:r>
            <a:endParaRPr lang="en-US" b="1" dirty="0"/>
          </a:p>
        </p:txBody>
      </p:sp>
      <p:sp>
        <p:nvSpPr>
          <p:cNvPr id="3" name="Content Placeholder 2"/>
          <p:cNvSpPr>
            <a:spLocks noGrp="1"/>
          </p:cNvSpPr>
          <p:nvPr>
            <p:ph idx="1"/>
          </p:nvPr>
        </p:nvSpPr>
        <p:spPr/>
        <p:txBody>
          <a:bodyPr/>
          <a:lstStyle/>
          <a:p>
            <a:pPr>
              <a:buAutoNum type="arabicParenBoth"/>
            </a:pPr>
            <a:r>
              <a:rPr lang="en-US" sz="2000" b="1" dirty="0" smtClean="0"/>
              <a:t> TYPE 1 </a:t>
            </a:r>
            <a:r>
              <a:rPr lang="en-US" sz="2000" dirty="0" smtClean="0"/>
              <a:t>demonstrates and results from the </a:t>
            </a:r>
            <a:r>
              <a:rPr lang="en-US" sz="2000" b="1" i="1" dirty="0" smtClean="0">
                <a:solidFill>
                  <a:srgbClr val="FF0000"/>
                </a:solidFill>
              </a:rPr>
              <a:t>will of institutions </a:t>
            </a:r>
            <a:r>
              <a:rPr lang="en-US" sz="2000" dirty="0" smtClean="0"/>
              <a:t>to show they can make good use of the autonomy given to </a:t>
            </a:r>
            <a:r>
              <a:rPr lang="en-US" sz="2000" dirty="0" smtClean="0"/>
              <a:t>them</a:t>
            </a:r>
          </a:p>
          <a:p>
            <a:endParaRPr lang="en-US" sz="2000" dirty="0" smtClean="0"/>
          </a:p>
          <a:p>
            <a:pPr>
              <a:buAutoNum type="arabicParenBoth"/>
            </a:pPr>
            <a:r>
              <a:rPr lang="en-US" sz="2000" dirty="0" smtClean="0"/>
              <a:t> </a:t>
            </a:r>
            <a:r>
              <a:rPr lang="en-US" sz="2000" b="1" dirty="0" smtClean="0"/>
              <a:t>TYPE 2</a:t>
            </a:r>
            <a:r>
              <a:rPr lang="en-US" sz="2000" b="1" dirty="0" smtClean="0"/>
              <a:t> </a:t>
            </a:r>
            <a:r>
              <a:rPr lang="en-US" sz="2000" dirty="0" smtClean="0"/>
              <a:t>aims to help institutions adopt </a:t>
            </a:r>
            <a:r>
              <a:rPr lang="en-US" sz="2000" b="1" i="1" dirty="0" smtClean="0">
                <a:solidFill>
                  <a:srgbClr val="FF0000"/>
                </a:solidFill>
              </a:rPr>
              <a:t>corporate governance </a:t>
            </a:r>
            <a:r>
              <a:rPr lang="en-US" sz="2000" dirty="0" smtClean="0"/>
              <a:t>in line with the New Public Management (NPM) </a:t>
            </a:r>
            <a:r>
              <a:rPr lang="en-US" sz="2000" dirty="0" smtClean="0"/>
              <a:t>philosophy</a:t>
            </a:r>
          </a:p>
          <a:p>
            <a:endParaRPr lang="en-US" sz="2000" dirty="0" smtClean="0"/>
          </a:p>
          <a:p>
            <a:pPr>
              <a:buAutoNum type="arabicParenBoth"/>
            </a:pPr>
            <a:r>
              <a:rPr lang="en-US" sz="2000" dirty="0" smtClean="0"/>
              <a:t> </a:t>
            </a:r>
            <a:r>
              <a:rPr lang="en-US" sz="2000" b="1" dirty="0" smtClean="0"/>
              <a:t>TYPE 3</a:t>
            </a:r>
            <a:r>
              <a:rPr lang="en-US" sz="2000" b="1" dirty="0" smtClean="0"/>
              <a:t> </a:t>
            </a:r>
            <a:r>
              <a:rPr lang="en-US" sz="2000" dirty="0" smtClean="0"/>
              <a:t>is a response to </a:t>
            </a:r>
            <a:r>
              <a:rPr lang="en-US" sz="2000" dirty="0" smtClean="0">
                <a:solidFill>
                  <a:srgbClr val="FF0000"/>
                </a:solidFill>
              </a:rPr>
              <a:t>protect</a:t>
            </a:r>
            <a:r>
              <a:rPr lang="en-US" sz="2000" dirty="0" smtClean="0"/>
              <a:t> institutions from </a:t>
            </a:r>
            <a:r>
              <a:rPr lang="en-US" sz="2000" b="1" i="1" dirty="0" smtClean="0"/>
              <a:t>fraud or mismanagement </a:t>
            </a:r>
            <a:r>
              <a:rPr lang="en-US" sz="2000" dirty="0" smtClean="0"/>
              <a:t>by framing their autonomy and providing advice.  </a:t>
            </a:r>
          </a:p>
          <a:p>
            <a:pPr>
              <a:buAutoNum type="arabicParenBoth"/>
            </a:pPr>
            <a:endParaRPr lang="en-US" sz="2000" dirty="0" smtClean="0"/>
          </a:p>
          <a:p>
            <a:pPr algn="ctr"/>
            <a:r>
              <a:rPr lang="en-US" sz="2000" i="1" dirty="0" smtClean="0"/>
              <a:t>(</a:t>
            </a:r>
            <a:r>
              <a:rPr lang="en-US" sz="2000" i="1" dirty="0" err="1" smtClean="0"/>
              <a:t>Henard</a:t>
            </a:r>
            <a:r>
              <a:rPr lang="en-US" sz="2000" i="1" dirty="0" smtClean="0"/>
              <a:t> &amp; </a:t>
            </a:r>
            <a:r>
              <a:rPr lang="en-US" sz="2000" i="1" dirty="0" err="1" smtClean="0"/>
              <a:t>Mitterle</a:t>
            </a:r>
            <a:r>
              <a:rPr lang="en-US" sz="2000" i="1" dirty="0" smtClean="0"/>
              <a:t>, 2009, p.15)</a:t>
            </a:r>
            <a:endParaRPr lang="en-US" sz="2000"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6672"/>
            <a:ext cx="8839200" cy="971128"/>
          </a:xfrm>
        </p:spPr>
        <p:txBody>
          <a:bodyPr/>
          <a:lstStyle/>
          <a:p>
            <a:r>
              <a:rPr lang="en-US" sz="2400" b="1" dirty="0" smtClean="0"/>
              <a:t>International Patterns of UG </a:t>
            </a:r>
            <a:r>
              <a:rPr lang="en-US" sz="2400" b="1" dirty="0" smtClean="0"/>
              <a:t>Reforms Towards Academic Excellence: </a:t>
            </a:r>
            <a:r>
              <a:rPr lang="en-US" sz="2400" b="1" dirty="0" smtClean="0"/>
              <a:t>Unlock initiatives and</a:t>
            </a:r>
            <a:r>
              <a:rPr lang="en-US" sz="2400" b="1" dirty="0" smtClean="0"/>
              <a:t> Talent</a:t>
            </a:r>
            <a:endParaRPr lang="en-US" sz="2400" b="1" dirty="0"/>
          </a:p>
        </p:txBody>
      </p:sp>
      <p:sp>
        <p:nvSpPr>
          <p:cNvPr id="3" name="Content Placeholder 2"/>
          <p:cNvSpPr>
            <a:spLocks noGrp="1"/>
          </p:cNvSpPr>
          <p:nvPr>
            <p:ph idx="1"/>
          </p:nvPr>
        </p:nvSpPr>
        <p:spPr>
          <a:xfrm>
            <a:off x="457200" y="1295400"/>
            <a:ext cx="8229600" cy="4320480"/>
          </a:xfrm>
        </p:spPr>
        <p:txBody>
          <a:bodyPr/>
          <a:lstStyle/>
          <a:p>
            <a:pPr>
              <a:buFont typeface="Arial"/>
              <a:buChar char="•"/>
            </a:pPr>
            <a:r>
              <a:rPr lang="en-US" sz="1800" dirty="0" smtClean="0">
                <a:solidFill>
                  <a:srgbClr val="FF0000"/>
                </a:solidFill>
              </a:rPr>
              <a:t>Legislations </a:t>
            </a:r>
            <a:r>
              <a:rPr lang="en-US" sz="1800" dirty="0" smtClean="0"/>
              <a:t>establish universities as </a:t>
            </a:r>
            <a:r>
              <a:rPr lang="en-US" sz="1800" dirty="0" smtClean="0">
                <a:solidFill>
                  <a:srgbClr val="FF0000"/>
                </a:solidFill>
              </a:rPr>
              <a:t>autonomous</a:t>
            </a:r>
            <a:r>
              <a:rPr lang="en-US" sz="1800" dirty="0" smtClean="0"/>
              <a:t> independent entities</a:t>
            </a:r>
          </a:p>
          <a:p>
            <a:pPr>
              <a:buFont typeface="Arial"/>
              <a:buChar char="•"/>
            </a:pPr>
            <a:r>
              <a:rPr lang="en-US" sz="1800" dirty="0" smtClean="0">
                <a:solidFill>
                  <a:srgbClr val="FF0000"/>
                </a:solidFill>
              </a:rPr>
              <a:t>Withdrawal of State </a:t>
            </a:r>
            <a:r>
              <a:rPr lang="en-US" sz="1800" dirty="0" smtClean="0"/>
              <a:t>from central detailed control and management functions</a:t>
            </a:r>
          </a:p>
          <a:p>
            <a:pPr>
              <a:buFont typeface="Arial"/>
              <a:buChar char="•"/>
            </a:pPr>
            <a:r>
              <a:rPr lang="en-US" sz="1800" dirty="0" smtClean="0"/>
              <a:t>Devolution of </a:t>
            </a:r>
            <a:r>
              <a:rPr lang="en-US" sz="1800" dirty="0" smtClean="0">
                <a:solidFill>
                  <a:srgbClr val="FF0000"/>
                </a:solidFill>
              </a:rPr>
              <a:t>responsibilities to universities </a:t>
            </a:r>
            <a:r>
              <a:rPr lang="en-US" sz="1800" dirty="0" smtClean="0"/>
              <a:t>themselves</a:t>
            </a:r>
          </a:p>
          <a:p>
            <a:pPr>
              <a:buFont typeface="Arial"/>
              <a:buChar char="•"/>
            </a:pPr>
            <a:r>
              <a:rPr lang="en-US" sz="1800" dirty="0" smtClean="0"/>
              <a:t>Creation of </a:t>
            </a:r>
            <a:r>
              <a:rPr lang="en-US" sz="1800" dirty="0" smtClean="0">
                <a:solidFill>
                  <a:srgbClr val="FF0000"/>
                </a:solidFill>
              </a:rPr>
              <a:t>Buffer Bodies </a:t>
            </a:r>
            <a:r>
              <a:rPr lang="en-US" sz="1800" dirty="0" smtClean="0"/>
              <a:t>or Agencies (supervisory functions)</a:t>
            </a:r>
          </a:p>
          <a:p>
            <a:pPr>
              <a:buFont typeface="Arial"/>
              <a:buChar char="•"/>
            </a:pPr>
            <a:r>
              <a:rPr lang="en-US" sz="1800" dirty="0" smtClean="0"/>
              <a:t>Adoption of </a:t>
            </a:r>
            <a:r>
              <a:rPr lang="en-US" sz="1800" dirty="0" smtClean="0">
                <a:solidFill>
                  <a:srgbClr val="FF0000"/>
                </a:solidFill>
              </a:rPr>
              <a:t>funding models </a:t>
            </a:r>
            <a:r>
              <a:rPr lang="en-US" sz="1800" dirty="0" smtClean="0"/>
              <a:t>that give institutions greater freedom and encourage them to develop new sources of income</a:t>
            </a:r>
          </a:p>
          <a:p>
            <a:pPr>
              <a:buFont typeface="Arial"/>
              <a:buChar char="•"/>
            </a:pPr>
            <a:r>
              <a:rPr lang="en-US" sz="1800" dirty="0" smtClean="0"/>
              <a:t>Creation of </a:t>
            </a:r>
            <a:r>
              <a:rPr lang="en-US" sz="1800" dirty="0" smtClean="0">
                <a:solidFill>
                  <a:srgbClr val="FF0000"/>
                </a:solidFill>
              </a:rPr>
              <a:t>external agencies </a:t>
            </a:r>
            <a:r>
              <a:rPr lang="en-US" sz="1800" dirty="0" smtClean="0"/>
              <a:t>that monitor the quality of all courses delivered by institutions</a:t>
            </a:r>
          </a:p>
          <a:p>
            <a:pPr>
              <a:buFont typeface="Arial"/>
              <a:buChar char="•"/>
            </a:pPr>
            <a:r>
              <a:rPr lang="en-US" sz="1800" dirty="0" smtClean="0"/>
              <a:t>Development of new forms of </a:t>
            </a:r>
            <a:r>
              <a:rPr lang="en-US" sz="1800" dirty="0" smtClean="0">
                <a:solidFill>
                  <a:srgbClr val="FF0000"/>
                </a:solidFill>
              </a:rPr>
              <a:t>accountability </a:t>
            </a:r>
            <a:r>
              <a:rPr lang="en-US" sz="1800" dirty="0" smtClean="0"/>
              <a:t>through reporting on performance and outcomes in achieving nationally set goals for sectors and institutionally set targets</a:t>
            </a:r>
          </a:p>
          <a:p>
            <a:pPr>
              <a:buFont typeface="Arial"/>
              <a:buChar char="•"/>
            </a:pPr>
            <a:r>
              <a:rPr lang="en-US" sz="1800" dirty="0" smtClean="0"/>
              <a:t>Confirmation of the role of a </a:t>
            </a:r>
            <a:r>
              <a:rPr lang="en-US" sz="1800" dirty="0" smtClean="0">
                <a:solidFill>
                  <a:srgbClr val="FF0000"/>
                </a:solidFill>
              </a:rPr>
              <a:t>university board </a:t>
            </a:r>
            <a:r>
              <a:rPr lang="en-US" sz="1800" dirty="0" smtClean="0"/>
              <a:t>as having overall responsibility to the minister of the buffer body</a:t>
            </a:r>
          </a:p>
          <a:p>
            <a:pPr>
              <a:buFont typeface="Arial"/>
              <a:buChar char="•"/>
            </a:pPr>
            <a:r>
              <a:rPr lang="en-US" sz="1800" dirty="0" smtClean="0"/>
              <a:t>Expectations of </a:t>
            </a:r>
            <a:r>
              <a:rPr lang="en-US" sz="1800" dirty="0" smtClean="0">
                <a:solidFill>
                  <a:srgbClr val="FF0000"/>
                </a:solidFill>
              </a:rPr>
              <a:t>managerial competence </a:t>
            </a:r>
            <a:r>
              <a:rPr lang="en-US" sz="1800" dirty="0" smtClean="0"/>
              <a:t>by the board and the president</a:t>
            </a:r>
            <a:endParaRPr lang="en-US" sz="1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792088"/>
          </a:xfrm>
        </p:spPr>
        <p:txBody>
          <a:bodyPr/>
          <a:lstStyle/>
          <a:p>
            <a:r>
              <a:rPr lang="en-US" sz="2400" b="1" dirty="0" smtClean="0"/>
              <a:t> </a:t>
            </a:r>
            <a:r>
              <a:rPr lang="en-US" sz="2400" b="1" dirty="0" smtClean="0"/>
              <a:t>Macro </a:t>
            </a:r>
            <a:r>
              <a:rPr lang="en-US" sz="2400" b="1" dirty="0" smtClean="0"/>
              <a:t>Level of System Governance</a:t>
            </a:r>
            <a:r>
              <a:rPr lang="en-US" sz="2400" b="1" dirty="0" smtClean="0"/>
              <a:t>: Hard Governance</a:t>
            </a:r>
            <a:endParaRPr lang="en-US" sz="2400" b="1" dirty="0"/>
          </a:p>
        </p:txBody>
      </p:sp>
      <p:graphicFrame>
        <p:nvGraphicFramePr>
          <p:cNvPr id="4" name="Content Placeholder 3"/>
          <p:cNvGraphicFramePr>
            <a:graphicFrameLocks noGrp="1"/>
          </p:cNvGraphicFramePr>
          <p:nvPr>
            <p:ph idx="1"/>
          </p:nvPr>
        </p:nvGraphicFramePr>
        <p:xfrm>
          <a:off x="228600" y="1143000"/>
          <a:ext cx="8686800" cy="5140959"/>
        </p:xfrm>
        <a:graphic>
          <a:graphicData uri="http://schemas.openxmlformats.org/drawingml/2006/table">
            <a:tbl>
              <a:tblPr firstRow="1" bandRow="1">
                <a:tableStyleId>{5C22544A-7EE6-4342-B048-85BDC9FD1C3A}</a:tableStyleId>
              </a:tblPr>
              <a:tblGrid>
                <a:gridCol w="2311167"/>
                <a:gridCol w="6375633"/>
              </a:tblGrid>
              <a:tr h="370840">
                <a:tc>
                  <a:txBody>
                    <a:bodyPr/>
                    <a:lstStyle/>
                    <a:p>
                      <a:pPr>
                        <a:lnSpc>
                          <a:spcPct val="100000"/>
                        </a:lnSpc>
                      </a:pPr>
                      <a:endParaRPr lang="en-US" sz="1400" dirty="0"/>
                    </a:p>
                  </a:txBody>
                  <a:tcPr/>
                </a:tc>
                <a:tc>
                  <a:txBody>
                    <a:bodyPr/>
                    <a:lstStyle/>
                    <a:p>
                      <a:pPr algn="ctr">
                        <a:lnSpc>
                          <a:spcPct val="100000"/>
                        </a:lnSpc>
                      </a:pPr>
                      <a:r>
                        <a:rPr lang="en-US" sz="1400" dirty="0" smtClean="0"/>
                        <a:t>OECD</a:t>
                      </a:r>
                      <a:r>
                        <a:rPr lang="en-US" sz="1400" baseline="0" dirty="0" smtClean="0"/>
                        <a:t> COUNTRIES</a:t>
                      </a:r>
                      <a:endParaRPr lang="en-US" sz="1400" dirty="0"/>
                    </a:p>
                  </a:txBody>
                  <a:tcPr/>
                </a:tc>
              </a:tr>
              <a:tr h="370840">
                <a:tc>
                  <a:txBody>
                    <a:bodyPr/>
                    <a:lstStyle/>
                    <a:p>
                      <a:pPr>
                        <a:lnSpc>
                          <a:spcPct val="100000"/>
                        </a:lnSpc>
                      </a:pPr>
                      <a:r>
                        <a:rPr lang="en-US" sz="1400" b="1" dirty="0" smtClean="0"/>
                        <a:t>Trends</a:t>
                      </a:r>
                      <a:endParaRPr lang="en-US" sz="1400" b="1" dirty="0"/>
                    </a:p>
                  </a:txBody>
                  <a:tcPr/>
                </a:tc>
                <a:tc>
                  <a:txBody>
                    <a:bodyPr/>
                    <a:lstStyle/>
                    <a:p>
                      <a:pPr>
                        <a:lnSpc>
                          <a:spcPct val="100000"/>
                        </a:lnSpc>
                      </a:pPr>
                      <a:r>
                        <a:rPr lang="en-US" sz="1400" dirty="0" smtClean="0"/>
                        <a:t>Less Prescriptive</a:t>
                      </a:r>
                      <a:r>
                        <a:rPr lang="en-US" sz="1400" baseline="0" dirty="0" smtClean="0"/>
                        <a:t> regulatory </a:t>
                      </a:r>
                      <a:r>
                        <a:rPr lang="en-US" sz="1400" baseline="0" dirty="0" smtClean="0"/>
                        <a:t>framework</a:t>
                      </a:r>
                      <a:endParaRPr lang="en-US" sz="1400" dirty="0" smtClean="0"/>
                    </a:p>
                    <a:p>
                      <a:pPr>
                        <a:lnSpc>
                          <a:spcPct val="100000"/>
                        </a:lnSpc>
                      </a:pPr>
                      <a:r>
                        <a:rPr lang="en-US" sz="1400" dirty="0" smtClean="0"/>
                        <a:t>Shift away</a:t>
                      </a:r>
                      <a:r>
                        <a:rPr lang="en-US" sz="1400" baseline="0" dirty="0" smtClean="0"/>
                        <a:t> from detailed state control </a:t>
                      </a:r>
                      <a:r>
                        <a:rPr lang="en-US" sz="1400" baseline="0" dirty="0" err="1" smtClean="0">
                          <a:latin typeface="Wingdings"/>
                          <a:ea typeface="Wingdings"/>
                          <a:cs typeface="Wingdings"/>
                        </a:rPr>
                        <a:t></a:t>
                      </a:r>
                      <a:r>
                        <a:rPr lang="en-US" sz="1400" baseline="0" dirty="0" smtClean="0"/>
                        <a:t> </a:t>
                      </a:r>
                      <a:r>
                        <a:rPr lang="en-US" sz="1400" baseline="0" dirty="0" smtClean="0">
                          <a:solidFill>
                            <a:srgbClr val="FF0000"/>
                          </a:solidFill>
                        </a:rPr>
                        <a:t>state steering (external guidance </a:t>
                      </a:r>
                      <a:r>
                        <a:rPr lang="en-US" sz="1400" baseline="0" dirty="0" smtClean="0"/>
                        <a:t>)</a:t>
                      </a:r>
                    </a:p>
                    <a:p>
                      <a:pPr>
                        <a:lnSpc>
                          <a:spcPct val="100000"/>
                        </a:lnSpc>
                      </a:pPr>
                      <a:r>
                        <a:rPr lang="en-US" sz="1400" baseline="0" dirty="0" smtClean="0"/>
                        <a:t>Academic Self governance </a:t>
                      </a:r>
                      <a:r>
                        <a:rPr lang="en-US" sz="1400" baseline="0" dirty="0" err="1" smtClean="0">
                          <a:latin typeface="Wingdings"/>
                          <a:ea typeface="Wingdings"/>
                          <a:cs typeface="Wingdings"/>
                        </a:rPr>
                        <a:t></a:t>
                      </a:r>
                      <a:r>
                        <a:rPr lang="en-US" sz="1400" baseline="0" dirty="0" smtClean="0"/>
                        <a:t> </a:t>
                      </a:r>
                      <a:r>
                        <a:rPr lang="en-US" sz="1400" baseline="0" dirty="0" smtClean="0">
                          <a:solidFill>
                            <a:srgbClr val="FF0000"/>
                          </a:solidFill>
                        </a:rPr>
                        <a:t>managerial self governance </a:t>
                      </a:r>
                      <a:r>
                        <a:rPr lang="en-US" sz="1400" baseline="0" dirty="0" smtClean="0"/>
                        <a:t>(NPM</a:t>
                      </a:r>
                      <a:r>
                        <a:rPr lang="en-US" sz="1400" baseline="0" dirty="0" smtClean="0"/>
                        <a:t>)</a:t>
                      </a:r>
                    </a:p>
                    <a:p>
                      <a:pPr>
                        <a:lnSpc>
                          <a:spcPct val="100000"/>
                        </a:lnSpc>
                      </a:pPr>
                      <a:r>
                        <a:rPr lang="en-US" sz="1400" baseline="0" dirty="0" smtClean="0"/>
                        <a:t>Compliance </a:t>
                      </a:r>
                      <a:r>
                        <a:rPr lang="en-US" sz="1400" baseline="0" dirty="0" err="1" smtClean="0">
                          <a:latin typeface="Wingdings"/>
                          <a:ea typeface="Wingdings"/>
                          <a:cs typeface="Wingdings"/>
                        </a:rPr>
                        <a:t></a:t>
                      </a:r>
                      <a:r>
                        <a:rPr lang="en-US" sz="1400" baseline="0" dirty="0" smtClean="0"/>
                        <a:t> </a:t>
                      </a:r>
                      <a:r>
                        <a:rPr lang="en-US" sz="1400" baseline="0" dirty="0" smtClean="0">
                          <a:solidFill>
                            <a:srgbClr val="FF0000"/>
                          </a:solidFill>
                        </a:rPr>
                        <a:t>Performance</a:t>
                      </a:r>
                      <a:endParaRPr lang="en-US" sz="1400" dirty="0">
                        <a:solidFill>
                          <a:srgbClr val="FF0000"/>
                        </a:solidFill>
                      </a:endParaRPr>
                    </a:p>
                  </a:txBody>
                  <a:tcPr/>
                </a:tc>
              </a:tr>
              <a:tr h="370840">
                <a:tc>
                  <a:txBody>
                    <a:bodyPr/>
                    <a:lstStyle/>
                    <a:p>
                      <a:pPr>
                        <a:lnSpc>
                          <a:spcPct val="100000"/>
                        </a:lnSpc>
                      </a:pPr>
                      <a:r>
                        <a:rPr lang="en-US" sz="1400" b="1" dirty="0" smtClean="0"/>
                        <a:t>Government Role</a:t>
                      </a:r>
                      <a:endParaRPr lang="en-US" sz="1400" b="1" dirty="0"/>
                    </a:p>
                  </a:txBody>
                  <a:tcPr/>
                </a:tc>
                <a:tc>
                  <a:txBody>
                    <a:bodyPr/>
                    <a:lstStyle/>
                    <a:p>
                      <a:pPr>
                        <a:lnSpc>
                          <a:spcPct val="100000"/>
                        </a:lnSpc>
                      </a:pPr>
                      <a:r>
                        <a:rPr lang="en-US" sz="1400" dirty="0" smtClean="0"/>
                        <a:t>Crucial (funding decision</a:t>
                      </a:r>
                      <a:r>
                        <a:rPr lang="en-US" sz="1400" dirty="0" smtClean="0"/>
                        <a:t>)</a:t>
                      </a:r>
                    </a:p>
                    <a:p>
                      <a:pPr>
                        <a:lnSpc>
                          <a:spcPct val="100000"/>
                        </a:lnSpc>
                      </a:pPr>
                      <a:r>
                        <a:rPr lang="en-US" sz="1400" dirty="0" smtClean="0">
                          <a:solidFill>
                            <a:srgbClr val="FF0000"/>
                          </a:solidFill>
                        </a:rPr>
                        <a:t>Steering</a:t>
                      </a:r>
                      <a:r>
                        <a:rPr lang="en-US" sz="1400" baseline="0" dirty="0" smtClean="0">
                          <a:solidFill>
                            <a:srgbClr val="FF0000"/>
                          </a:solidFill>
                        </a:rPr>
                        <a:t> approach</a:t>
                      </a:r>
                      <a:r>
                        <a:rPr lang="en-US" sz="1400" baseline="0" dirty="0" smtClean="0"/>
                        <a:t>: contracts with universities</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Responsibilities</a:t>
                      </a:r>
                      <a:r>
                        <a:rPr lang="en-US" sz="1400" b="1" baseline="0" dirty="0" smtClean="0"/>
                        <a:t> for goal setting and strategic planning</a:t>
                      </a:r>
                      <a:endParaRPr lang="en-US" sz="1400" b="1" dirty="0" smtClean="0"/>
                    </a:p>
                    <a:p>
                      <a:pPr>
                        <a:lnSpc>
                          <a:spcPct val="100000"/>
                        </a:lnSpc>
                      </a:pPr>
                      <a:endParaRPr lang="en-US" sz="1400" b="1" dirty="0"/>
                    </a:p>
                  </a:txBody>
                  <a:tcPr/>
                </a:tc>
                <a:tc>
                  <a:txBody>
                    <a:bodyPr/>
                    <a:lstStyle/>
                    <a:p>
                      <a:pPr>
                        <a:lnSpc>
                          <a:spcPct val="100000"/>
                        </a:lnSpc>
                      </a:pPr>
                      <a:r>
                        <a:rPr lang="en-US" sz="1400" baseline="0" dirty="0" smtClean="0"/>
                        <a:t>Governance bodies composed solely of internal stakeholders in about 2/3 of countries in Europe</a:t>
                      </a:r>
                      <a:endParaRPr lang="en-US" sz="1400" dirty="0"/>
                    </a:p>
                  </a:txBody>
                  <a:tcPr/>
                </a:tc>
              </a:tr>
              <a:tr h="370840">
                <a:tc>
                  <a:txBody>
                    <a:bodyPr/>
                    <a:lstStyle/>
                    <a:p>
                      <a:pPr>
                        <a:lnSpc>
                          <a:spcPct val="100000"/>
                        </a:lnSpc>
                      </a:pPr>
                      <a:r>
                        <a:rPr lang="en-US" sz="1400" b="1" dirty="0" smtClean="0"/>
                        <a:t>Structure/ Compositions</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 Multiplication of</a:t>
                      </a:r>
                      <a:r>
                        <a:rPr lang="en-US" sz="1400" baseline="0" dirty="0" smtClean="0"/>
                        <a:t> buffer </a:t>
                      </a:r>
                      <a:r>
                        <a:rPr lang="en-US" sz="1400" baseline="0" dirty="0" smtClean="0"/>
                        <a:t>bodies</a:t>
                      </a:r>
                      <a:r>
                        <a:rPr lang="en-US" sz="1400" baseline="0" dirty="0" smtClean="0"/>
                        <a:t>  </a:t>
                      </a:r>
                      <a:r>
                        <a:rPr lang="en-US" sz="1400" baseline="0" dirty="0" smtClean="0"/>
                        <a:t>is common.</a:t>
                      </a:r>
                      <a:r>
                        <a:rPr lang="en-US" sz="1400" baseline="0" dirty="0" smtClean="0"/>
                        <a:t> </a:t>
                      </a:r>
                      <a:endParaRPr lang="en-US" sz="1400" dirty="0" smtClean="0"/>
                    </a:p>
                    <a:p>
                      <a:pPr>
                        <a:lnSpc>
                          <a:spcPct val="100000"/>
                        </a:lnSpc>
                      </a:pPr>
                      <a:r>
                        <a:rPr lang="en-US" sz="1400" dirty="0" smtClean="0"/>
                        <a:t>Ministerial committees, councils</a:t>
                      </a:r>
                      <a:r>
                        <a:rPr lang="en-US" sz="1400" baseline="0" dirty="0" smtClean="0"/>
                        <a:t> for HE, independent umbrella organizations for HE</a:t>
                      </a:r>
                      <a:endParaRPr lang="en-US" sz="1400" dirty="0"/>
                    </a:p>
                  </a:txBody>
                  <a:tcPr/>
                </a:tc>
              </a:tr>
              <a:tr h="370840">
                <a:tc>
                  <a:txBody>
                    <a:bodyPr/>
                    <a:lstStyle/>
                    <a:p>
                      <a:pPr>
                        <a:lnSpc>
                          <a:spcPct val="100000"/>
                        </a:lnSpc>
                      </a:pPr>
                      <a:r>
                        <a:rPr lang="en-US" sz="1400" b="1" dirty="0" smtClean="0"/>
                        <a:t>Funding</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charset="2"/>
                        <a:buChar char="é"/>
                        <a:tabLst/>
                        <a:defRPr/>
                      </a:pPr>
                      <a:r>
                        <a:rPr lang="en-US" sz="1400" b="0" dirty="0" smtClean="0"/>
                        <a:t> </a:t>
                      </a:r>
                      <a:r>
                        <a:rPr lang="en-US" sz="1400" b="0" dirty="0" smtClean="0"/>
                        <a:t>Funding</a:t>
                      </a:r>
                      <a:endParaRPr lang="en-US" sz="1400" b="0" dirty="0" smtClean="0"/>
                    </a:p>
                  </a:txBody>
                  <a:tcPr/>
                </a:tc>
              </a:tr>
              <a:tr h="370840">
                <a:tc>
                  <a:txBody>
                    <a:bodyPr/>
                    <a:lstStyle/>
                    <a:p>
                      <a:pPr>
                        <a:lnSpc>
                          <a:spcPct val="100000"/>
                        </a:lnSpc>
                      </a:pPr>
                      <a:r>
                        <a:rPr lang="en-US" sz="1400" b="1" dirty="0" smtClean="0"/>
                        <a:t>Autonomy</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charset="2"/>
                        <a:buChar char="é"/>
                        <a:tabLst/>
                        <a:defRPr/>
                      </a:pPr>
                      <a:r>
                        <a:rPr lang="en-US" sz="1400" dirty="0" smtClean="0"/>
                        <a:t> </a:t>
                      </a:r>
                      <a:r>
                        <a:rPr lang="en-US" sz="1400" b="0" dirty="0" smtClean="0"/>
                        <a:t>Autonomy </a:t>
                      </a:r>
                      <a:r>
                        <a:rPr lang="en-US" sz="1400" dirty="0" smtClean="0"/>
                        <a:t>(managing</a:t>
                      </a:r>
                      <a:r>
                        <a:rPr lang="en-US" sz="1400" baseline="0" dirty="0" smtClean="0"/>
                        <a:t> </a:t>
                      </a:r>
                      <a:r>
                        <a:rPr lang="en-US" sz="1400" dirty="0" smtClean="0"/>
                        <a:t>staff/finance/academic)</a:t>
                      </a:r>
                      <a:endParaRPr lang="en-US" sz="1400" dirty="0"/>
                    </a:p>
                  </a:txBody>
                  <a:tcPr/>
                </a:tc>
              </a:tr>
              <a:tr h="370840">
                <a:tc>
                  <a:txBody>
                    <a:bodyPr/>
                    <a:lstStyle/>
                    <a:p>
                      <a:pPr>
                        <a:lnSpc>
                          <a:spcPct val="100000"/>
                        </a:lnSpc>
                      </a:pPr>
                      <a:r>
                        <a:rPr lang="en-US" sz="1400" b="1" dirty="0" smtClean="0"/>
                        <a:t>Policies</a:t>
                      </a:r>
                      <a:endParaRPr lang="en-US" sz="1400" b="1" dirty="0"/>
                    </a:p>
                  </a:txBody>
                  <a:tcPr/>
                </a:tc>
                <a:tc>
                  <a:txBody>
                    <a:bodyPr/>
                    <a:lstStyle/>
                    <a:p>
                      <a:pPr>
                        <a:lnSpc>
                          <a:spcPct val="100000"/>
                        </a:lnSpc>
                      </a:pPr>
                      <a:r>
                        <a:rPr lang="en-US" sz="1400" dirty="0" smtClean="0"/>
                        <a:t>Strategic Policies with common objectives</a:t>
                      </a:r>
                      <a:endParaRPr lang="en-US" sz="1400" dirty="0"/>
                    </a:p>
                  </a:txBody>
                  <a:tcPr/>
                </a:tc>
              </a:tr>
              <a:tr h="370840">
                <a:tc>
                  <a:txBody>
                    <a:bodyPr/>
                    <a:lstStyle/>
                    <a:p>
                      <a:pPr>
                        <a:lnSpc>
                          <a:spcPct val="100000"/>
                        </a:lnSpc>
                      </a:pPr>
                      <a:r>
                        <a:rPr lang="en-US" sz="1400" b="1" dirty="0" smtClean="0"/>
                        <a:t>Governance Mechanism</a:t>
                      </a:r>
                      <a:endParaRPr lang="en-US" sz="1400" b="1" dirty="0"/>
                    </a:p>
                  </a:txBody>
                  <a:tcPr/>
                </a:tc>
                <a:tc>
                  <a:txBody>
                    <a:bodyPr/>
                    <a:lstStyle/>
                    <a:p>
                      <a:pPr>
                        <a:lnSpc>
                          <a:spcPct val="100000"/>
                        </a:lnSpc>
                      </a:pPr>
                      <a:r>
                        <a:rPr lang="en-US" sz="1400" dirty="0" smtClean="0">
                          <a:solidFill>
                            <a:srgbClr val="FF0000"/>
                          </a:solidFill>
                        </a:rPr>
                        <a:t>Overarching</a:t>
                      </a:r>
                      <a:r>
                        <a:rPr lang="en-US" sz="1400" baseline="0" dirty="0" smtClean="0">
                          <a:solidFill>
                            <a:srgbClr val="FF0000"/>
                          </a:solidFill>
                        </a:rPr>
                        <a:t> Guidelines </a:t>
                      </a:r>
                      <a:r>
                        <a:rPr lang="en-US" sz="1400" baseline="0" dirty="0" smtClean="0"/>
                        <a:t>(national policies and established priorities) </a:t>
                      </a:r>
                    </a:p>
                    <a:p>
                      <a:pPr>
                        <a:lnSpc>
                          <a:spcPct val="100000"/>
                        </a:lnSpc>
                      </a:pPr>
                      <a:r>
                        <a:rPr lang="en-US" sz="1400" baseline="0" dirty="0" smtClean="0"/>
                        <a:t>HE adhere to these guidelines/framework</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Presentation Focus</a:t>
            </a:r>
            <a:endParaRPr lang="en-US" b="1" dirty="0"/>
          </a:p>
        </p:txBody>
      </p:sp>
      <p:sp>
        <p:nvSpPr>
          <p:cNvPr id="3" name="Content Placeholder 2"/>
          <p:cNvSpPr>
            <a:spLocks noGrp="1"/>
          </p:cNvSpPr>
          <p:nvPr>
            <p:ph idx="1"/>
          </p:nvPr>
        </p:nvSpPr>
        <p:spPr/>
        <p:txBody>
          <a:bodyPr/>
          <a:lstStyle/>
          <a:p>
            <a:pPr>
              <a:buFont typeface="Arial"/>
              <a:buChar char="•"/>
            </a:pPr>
            <a:r>
              <a:rPr lang="en-US" sz="2000" b="1" dirty="0" smtClean="0"/>
              <a:t>INTRODUCTION</a:t>
            </a:r>
          </a:p>
          <a:p>
            <a:endParaRPr lang="en-US" sz="2000" b="1" i="1" dirty="0" smtClean="0"/>
          </a:p>
          <a:p>
            <a:pPr>
              <a:buFont typeface="+mj-lt"/>
              <a:buAutoNum type="arabicPeriod"/>
            </a:pPr>
            <a:r>
              <a:rPr lang="en-US" sz="2000" b="1" i="1" dirty="0" smtClean="0"/>
              <a:t>What Shapes University Governance (UG) &amp; UG Models?</a:t>
            </a:r>
          </a:p>
          <a:p>
            <a:pPr>
              <a:buFont typeface="+mj-lt"/>
              <a:buAutoNum type="arabicPeriod"/>
            </a:pPr>
            <a:endParaRPr lang="en-US" sz="2000" b="1" i="1" dirty="0" smtClean="0"/>
          </a:p>
          <a:p>
            <a:pPr>
              <a:buFont typeface="+mj-lt"/>
              <a:buAutoNum type="arabicPeriod"/>
            </a:pPr>
            <a:r>
              <a:rPr lang="en-US" sz="2000" b="1" i="1" dirty="0" smtClean="0"/>
              <a:t>What are the Basic Principles of UG? </a:t>
            </a:r>
          </a:p>
          <a:p>
            <a:pPr>
              <a:buFont typeface="+mj-lt"/>
              <a:buAutoNum type="arabicPeriod"/>
            </a:pPr>
            <a:endParaRPr lang="en-US" sz="2000" b="1" i="1" dirty="0" smtClean="0"/>
          </a:p>
          <a:p>
            <a:pPr>
              <a:buFont typeface="+mj-lt"/>
              <a:buAutoNum type="arabicPeriod"/>
            </a:pPr>
            <a:r>
              <a:rPr lang="en-US" sz="2000" b="1" i="1" dirty="0" smtClean="0"/>
              <a:t>How UG Practices are Implemented Outside Vietnam? </a:t>
            </a:r>
          </a:p>
          <a:p>
            <a:endParaRPr lang="en-US" sz="2000" b="1" dirty="0" smtClean="0"/>
          </a:p>
          <a:p>
            <a:pPr marL="457200" indent="-457200"/>
            <a:r>
              <a:rPr lang="en-US" sz="2000" b="1" i="1" dirty="0" smtClean="0"/>
              <a:t>4. What can Vietnam Learn from International Trends and Practices?  </a:t>
            </a:r>
            <a:r>
              <a:rPr lang="en-US" sz="2000" b="1" dirty="0" smtClean="0"/>
              <a:t>		              </a:t>
            </a:r>
          </a:p>
          <a:p>
            <a:pPr>
              <a:buFont typeface="Arial"/>
              <a:buChar char="•"/>
            </a:pPr>
            <a:r>
              <a:rPr lang="en-US" sz="2000" b="1" dirty="0" smtClean="0"/>
              <a:t>CONCLUDING REMARKS</a:t>
            </a:r>
            <a:endParaRPr lang="en-US" sz="2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534400" cy="792088"/>
          </a:xfrm>
        </p:spPr>
        <p:txBody>
          <a:bodyPr/>
          <a:lstStyle/>
          <a:p>
            <a:r>
              <a:rPr lang="en-US" sz="2800" b="1" dirty="0" smtClean="0"/>
              <a:t>Overarching UG Guidelines</a:t>
            </a:r>
            <a:r>
              <a:rPr lang="en-US" sz="2800" b="1" dirty="0" smtClean="0"/>
              <a:t> </a:t>
            </a:r>
            <a:r>
              <a:rPr lang="en-US" sz="2800" b="1" dirty="0" smtClean="0"/>
              <a:t>Reviewed</a:t>
            </a:r>
            <a:endParaRPr lang="en-US" sz="2800" b="1" dirty="0"/>
          </a:p>
        </p:txBody>
      </p:sp>
      <p:graphicFrame>
        <p:nvGraphicFramePr>
          <p:cNvPr id="4" name="Content Placeholder 3"/>
          <p:cNvGraphicFramePr>
            <a:graphicFrameLocks noGrp="1"/>
          </p:cNvGraphicFramePr>
          <p:nvPr>
            <p:ph idx="1"/>
          </p:nvPr>
        </p:nvGraphicFramePr>
        <p:xfrm>
          <a:off x="228600" y="1310641"/>
          <a:ext cx="8686800" cy="5212080"/>
        </p:xfrm>
        <a:graphic>
          <a:graphicData uri="http://schemas.openxmlformats.org/drawingml/2006/table">
            <a:tbl>
              <a:tblPr firstRow="1" bandRow="1">
                <a:tableStyleId>{5C22544A-7EE6-4342-B048-85BDC9FD1C3A}</a:tableStyleId>
              </a:tblPr>
              <a:tblGrid>
                <a:gridCol w="1737360"/>
                <a:gridCol w="2123440"/>
                <a:gridCol w="1608666"/>
                <a:gridCol w="1479974"/>
                <a:gridCol w="1737360"/>
              </a:tblGrid>
              <a:tr h="370840">
                <a:tc>
                  <a:txBody>
                    <a:bodyPr/>
                    <a:lstStyle/>
                    <a:p>
                      <a:r>
                        <a:rPr lang="en-US" sz="1200" dirty="0" smtClean="0"/>
                        <a:t>GOVERNANCE</a:t>
                      </a:r>
                      <a:r>
                        <a:rPr lang="en-US" sz="1200" baseline="0" dirty="0" smtClean="0"/>
                        <a:t> ARRANGEMENTS</a:t>
                      </a:r>
                      <a:endParaRPr lang="en-US" sz="1200" dirty="0"/>
                    </a:p>
                  </a:txBody>
                  <a:tcPr/>
                </a:tc>
                <a:tc>
                  <a:txBody>
                    <a:bodyPr/>
                    <a:lstStyle/>
                    <a:p>
                      <a:r>
                        <a:rPr lang="en-US" sz="1200" dirty="0" smtClean="0"/>
                        <a:t>RESPONSIBLE</a:t>
                      </a:r>
                      <a:r>
                        <a:rPr lang="en-US" sz="1200" baseline="0" dirty="0" smtClean="0"/>
                        <a:t> INSTITUTIONS</a:t>
                      </a:r>
                      <a:endParaRPr lang="en-US" sz="1200" dirty="0"/>
                    </a:p>
                  </a:txBody>
                  <a:tcPr/>
                </a:tc>
                <a:tc>
                  <a:txBody>
                    <a:bodyPr/>
                    <a:lstStyle/>
                    <a:p>
                      <a:r>
                        <a:rPr lang="en-US" sz="1200" dirty="0" smtClean="0"/>
                        <a:t>POSITION OF PUBLISHING BODIES</a:t>
                      </a:r>
                      <a:endParaRPr lang="en-US" sz="1200" dirty="0"/>
                    </a:p>
                  </a:txBody>
                  <a:tcPr/>
                </a:tc>
                <a:tc>
                  <a:txBody>
                    <a:bodyPr/>
                    <a:lstStyle/>
                    <a:p>
                      <a:r>
                        <a:rPr lang="en-US" sz="1200" dirty="0" smtClean="0"/>
                        <a:t>YEAR</a:t>
                      </a:r>
                      <a:r>
                        <a:rPr lang="en-US" sz="1200" baseline="0" dirty="0" smtClean="0"/>
                        <a:t> </a:t>
                      </a:r>
                    </a:p>
                    <a:p>
                      <a:r>
                        <a:rPr lang="en-US" sz="1200" baseline="0" dirty="0" smtClean="0"/>
                        <a:t>[FIRST EDITION]</a:t>
                      </a:r>
                      <a:endParaRPr lang="en-US" sz="1200" dirty="0"/>
                    </a:p>
                  </a:txBody>
                  <a:tcPr/>
                </a:tc>
                <a:tc>
                  <a:txBody>
                    <a:bodyPr/>
                    <a:lstStyle/>
                    <a:p>
                      <a:r>
                        <a:rPr lang="en-US" sz="1200" dirty="0" smtClean="0"/>
                        <a:t>SPECIAL NOTES</a:t>
                      </a:r>
                    </a:p>
                    <a:p>
                      <a:r>
                        <a:rPr lang="en-US" sz="1200" dirty="0" smtClean="0"/>
                        <a:t>[NATURE]</a:t>
                      </a:r>
                      <a:endParaRPr lang="en-US" sz="1200" dirty="0"/>
                    </a:p>
                  </a:txBody>
                  <a:tcPr/>
                </a:tc>
              </a:tr>
              <a:tr h="370840">
                <a:tc>
                  <a:txBody>
                    <a:bodyPr/>
                    <a:lstStyle/>
                    <a:p>
                      <a:r>
                        <a:rPr lang="en-US" sz="1200" b="1" dirty="0" smtClean="0"/>
                        <a:t>US:</a:t>
                      </a:r>
                      <a:r>
                        <a:rPr lang="en-US" sz="1200" b="1" baseline="0" dirty="0" smtClean="0"/>
                        <a:t> AGB Guidelines</a:t>
                      </a:r>
                      <a:endParaRPr lang="en-US" sz="1200" b="1" dirty="0"/>
                    </a:p>
                  </a:txBody>
                  <a:tcPr/>
                </a:tc>
                <a:tc>
                  <a:txBody>
                    <a:bodyPr/>
                    <a:lstStyle/>
                    <a:p>
                      <a:r>
                        <a:rPr lang="en-US" sz="1200" dirty="0" smtClean="0"/>
                        <a:t>AGB (Association</a:t>
                      </a:r>
                      <a:r>
                        <a:rPr lang="en-US" sz="1200" baseline="0" dirty="0" smtClean="0"/>
                        <a:t> of Governing Boards of Universities and Colleges)</a:t>
                      </a:r>
                      <a:endParaRPr lang="en-US" sz="1200" dirty="0"/>
                    </a:p>
                  </a:txBody>
                  <a:tcPr/>
                </a:tc>
                <a:tc>
                  <a:txBody>
                    <a:bodyPr/>
                    <a:lstStyle/>
                    <a:p>
                      <a:r>
                        <a:rPr lang="en-US" sz="1200" dirty="0" smtClean="0"/>
                        <a:t>Stakeholders (Governing Board)</a:t>
                      </a:r>
                      <a:endParaRPr lang="en-US" sz="1200" dirty="0"/>
                    </a:p>
                  </a:txBody>
                  <a:tcPr/>
                </a:tc>
                <a:tc>
                  <a:txBody>
                    <a:bodyPr/>
                    <a:lstStyle/>
                    <a:p>
                      <a:r>
                        <a:rPr lang="en-US" sz="1200" dirty="0" smtClean="0"/>
                        <a:t>2001[2001]</a:t>
                      </a:r>
                      <a:endParaRPr lang="en-US" sz="1200" dirty="0"/>
                    </a:p>
                  </a:txBody>
                  <a:tcPr/>
                </a:tc>
                <a:tc>
                  <a:txBody>
                    <a:bodyPr/>
                    <a:lstStyle/>
                    <a:p>
                      <a:r>
                        <a:rPr lang="en-US" sz="1200" dirty="0" smtClean="0">
                          <a:solidFill>
                            <a:srgbClr val="FF0000"/>
                          </a:solidFill>
                        </a:rPr>
                        <a:t>[Voluntary]</a:t>
                      </a:r>
                      <a:r>
                        <a:rPr lang="en-US" sz="1200" dirty="0" smtClean="0"/>
                        <a:t>,</a:t>
                      </a:r>
                      <a:r>
                        <a:rPr lang="en-US" sz="1200" baseline="0" dirty="0" smtClean="0"/>
                        <a:t> </a:t>
                      </a:r>
                      <a:r>
                        <a:rPr lang="en-US" sz="1200" dirty="0" smtClean="0"/>
                        <a:t>Responsibilities </a:t>
                      </a:r>
                      <a:r>
                        <a:rPr lang="en-US" sz="1200" dirty="0" smtClean="0"/>
                        <a:t>of governin</a:t>
                      </a:r>
                      <a:r>
                        <a:rPr lang="en-US" sz="1200" baseline="0" dirty="0" smtClean="0"/>
                        <a:t>g board broadly</a:t>
                      </a:r>
                      <a:endParaRPr lang="en-US" sz="1200" dirty="0"/>
                    </a:p>
                  </a:txBody>
                  <a:tcPr/>
                </a:tc>
              </a:tr>
              <a:tr h="370840">
                <a:tc>
                  <a:txBody>
                    <a:bodyPr/>
                    <a:lstStyle/>
                    <a:p>
                      <a:r>
                        <a:rPr lang="en-US" sz="1200" b="1" dirty="0" smtClean="0">
                          <a:solidFill>
                            <a:srgbClr val="FF0000"/>
                          </a:solidFill>
                        </a:rPr>
                        <a:t>UK </a:t>
                      </a:r>
                      <a:r>
                        <a:rPr lang="en-US" sz="1200" b="1" dirty="0" smtClean="0"/>
                        <a:t>Guidelines</a:t>
                      </a:r>
                      <a:r>
                        <a:rPr lang="en-US" sz="1200" b="1" baseline="0" dirty="0" smtClean="0"/>
                        <a:t>:</a:t>
                      </a:r>
                      <a:endParaRPr lang="en-US" sz="1200" b="1" dirty="0"/>
                    </a:p>
                  </a:txBody>
                  <a:tcPr/>
                </a:tc>
                <a:tc>
                  <a:txBody>
                    <a:bodyPr/>
                    <a:lstStyle/>
                    <a:p>
                      <a:r>
                        <a:rPr lang="en-US" sz="1200" dirty="0" smtClean="0"/>
                        <a:t>CUC (Committee of</a:t>
                      </a:r>
                      <a:r>
                        <a:rPr lang="en-US" sz="1200" baseline="0" dirty="0" smtClean="0"/>
                        <a:t> University Chairs)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Stakeholders (Governing Board)</a:t>
                      </a:r>
                    </a:p>
                    <a:p>
                      <a:endParaRPr lang="en-US" sz="1200" dirty="0"/>
                    </a:p>
                  </a:txBody>
                  <a:tcPr/>
                </a:tc>
                <a:tc>
                  <a:txBody>
                    <a:bodyPr/>
                    <a:lstStyle/>
                    <a:p>
                      <a:r>
                        <a:rPr lang="en-US" sz="1200" dirty="0" smtClean="0"/>
                        <a:t>2004 [1995]</a:t>
                      </a:r>
                      <a:endParaRPr lang="en-US" sz="1200" dirty="0"/>
                    </a:p>
                  </a:txBody>
                  <a:tcPr/>
                </a:tc>
                <a:tc>
                  <a:txBody>
                    <a:bodyPr/>
                    <a:lstStyle/>
                    <a:p>
                      <a:r>
                        <a:rPr lang="en-US" sz="1200" dirty="0" smtClean="0">
                          <a:solidFill>
                            <a:srgbClr val="FF0000"/>
                          </a:solidFill>
                        </a:rPr>
                        <a:t>[Voluntary]</a:t>
                      </a:r>
                      <a:r>
                        <a:rPr lang="en-US" sz="1200" dirty="0" smtClean="0"/>
                        <a:t>,</a:t>
                      </a:r>
                      <a:r>
                        <a:rPr lang="en-US" sz="1200" baseline="0" dirty="0" smtClean="0"/>
                        <a:t> </a:t>
                      </a:r>
                      <a:r>
                        <a:rPr lang="en-US" sz="1200" dirty="0" smtClean="0"/>
                        <a:t>Most useful guide; key performance indicators (KPI); 7 values</a:t>
                      </a:r>
                      <a:endParaRPr lang="en-US" sz="1200" dirty="0"/>
                    </a:p>
                  </a:txBody>
                  <a:tcPr/>
                </a:tc>
              </a:tr>
              <a:tr h="370840">
                <a:tc>
                  <a:txBody>
                    <a:bodyPr/>
                    <a:lstStyle/>
                    <a:p>
                      <a:r>
                        <a:rPr lang="en-US" sz="1200" b="1" dirty="0" smtClean="0"/>
                        <a:t>Dutch Guidelines</a:t>
                      </a:r>
                      <a:endParaRPr lang="en-US" sz="1200" b="1" dirty="0"/>
                    </a:p>
                  </a:txBody>
                  <a:tcPr/>
                </a:tc>
                <a:tc>
                  <a:txBody>
                    <a:bodyPr/>
                    <a:lstStyle/>
                    <a:p>
                      <a:r>
                        <a:rPr lang="en-US" sz="1200" dirty="0" smtClean="0"/>
                        <a:t>HBO (Dutch</a:t>
                      </a:r>
                      <a:r>
                        <a:rPr lang="en-US" sz="1200" baseline="0" dirty="0" smtClean="0"/>
                        <a:t> Higher Vocational Education)</a:t>
                      </a:r>
                      <a:endParaRPr lang="en-US" sz="1200" dirty="0"/>
                    </a:p>
                  </a:txBody>
                  <a:tcPr/>
                </a:tc>
                <a:tc>
                  <a:txBody>
                    <a:bodyPr/>
                    <a:lstStyle/>
                    <a:p>
                      <a:r>
                        <a:rPr lang="en-US" sz="1200" dirty="0" smtClean="0"/>
                        <a:t>Stakeholder</a:t>
                      </a:r>
                      <a:endParaRPr lang="en-US" sz="1200" dirty="0"/>
                    </a:p>
                  </a:txBody>
                  <a:tcPr/>
                </a:tc>
                <a:tc>
                  <a:txBody>
                    <a:bodyPr/>
                    <a:lstStyle/>
                    <a:p>
                      <a:r>
                        <a:rPr lang="en-US" sz="1200" dirty="0" smtClean="0"/>
                        <a:t>2006 [2006]</a:t>
                      </a:r>
                      <a:endParaRPr lang="en-US" sz="1200" dirty="0"/>
                    </a:p>
                  </a:txBody>
                  <a:tcPr/>
                </a:tc>
                <a:tc>
                  <a:txBody>
                    <a:bodyPr/>
                    <a:lstStyle/>
                    <a:p>
                      <a:r>
                        <a:rPr lang="en-US" sz="1200" dirty="0" smtClean="0"/>
                        <a:t>Clarity</a:t>
                      </a:r>
                      <a:r>
                        <a:rPr lang="en-US" sz="1200" baseline="0" dirty="0" smtClean="0"/>
                        <a:t> of roles of governing board, transparency</a:t>
                      </a:r>
                      <a:endParaRPr lang="en-US" sz="1200" dirty="0"/>
                    </a:p>
                  </a:txBody>
                  <a:tcPr/>
                </a:tc>
              </a:tr>
              <a:tr h="370840">
                <a:tc>
                  <a:txBody>
                    <a:bodyPr/>
                    <a:lstStyle/>
                    <a:p>
                      <a:r>
                        <a:rPr lang="en-US" sz="1200" b="1" dirty="0" smtClean="0">
                          <a:solidFill>
                            <a:srgbClr val="FF0000"/>
                          </a:solidFill>
                        </a:rPr>
                        <a:t>Australian</a:t>
                      </a:r>
                      <a:r>
                        <a:rPr lang="en-US" sz="1200" b="1" dirty="0" smtClean="0"/>
                        <a:t> Guidelines/National Protocols</a:t>
                      </a:r>
                      <a:endParaRPr lang="en-US" sz="1200" b="1" dirty="0"/>
                    </a:p>
                  </a:txBody>
                  <a:tcPr/>
                </a:tc>
                <a:tc>
                  <a:txBody>
                    <a:bodyPr/>
                    <a:lstStyle/>
                    <a:p>
                      <a:r>
                        <a:rPr lang="en-US" sz="1200" dirty="0" smtClean="0"/>
                        <a:t>DEST (Department</a:t>
                      </a:r>
                      <a:r>
                        <a:rPr lang="en-US" sz="1200" baseline="0" dirty="0" smtClean="0"/>
                        <a:t> of Education Science and Training)</a:t>
                      </a:r>
                      <a:endParaRPr lang="en-US" sz="1200" dirty="0"/>
                    </a:p>
                  </a:txBody>
                  <a:tcPr/>
                </a:tc>
                <a:tc>
                  <a:txBody>
                    <a:bodyPr/>
                    <a:lstStyle/>
                    <a:p>
                      <a:r>
                        <a:rPr lang="en-US" sz="1200" dirty="0" smtClean="0"/>
                        <a:t>State</a:t>
                      </a:r>
                      <a:endParaRPr lang="en-US" sz="1200" dirty="0"/>
                    </a:p>
                  </a:txBody>
                  <a:tcPr/>
                </a:tc>
                <a:tc>
                  <a:txBody>
                    <a:bodyPr/>
                    <a:lstStyle/>
                    <a:p>
                      <a:r>
                        <a:rPr lang="en-US" sz="1200" dirty="0" smtClean="0"/>
                        <a:t>2007/8 [2000]</a:t>
                      </a:r>
                      <a:endParaRPr lang="en-US" sz="1200" dirty="0"/>
                    </a:p>
                  </a:txBody>
                  <a:tcPr/>
                </a:tc>
                <a:tc>
                  <a:txBody>
                    <a:bodyPr/>
                    <a:lstStyle/>
                    <a:p>
                      <a:r>
                        <a:rPr lang="en-US" sz="1200" dirty="0" smtClean="0">
                          <a:solidFill>
                            <a:srgbClr val="FF0000"/>
                          </a:solidFill>
                        </a:rPr>
                        <a:t>[Mandatory]</a:t>
                      </a:r>
                      <a:r>
                        <a:rPr lang="en-US" sz="1200" dirty="0" smtClean="0"/>
                        <a:t>, </a:t>
                      </a:r>
                      <a:r>
                        <a:rPr lang="en-US" sz="1200" dirty="0" smtClean="0"/>
                        <a:t>A</a:t>
                      </a:r>
                      <a:r>
                        <a:rPr lang="en-US" sz="1200" baseline="0" dirty="0" smtClean="0"/>
                        <a:t> ‘one size fits all’ approach, extra funding</a:t>
                      </a:r>
                      <a:endParaRPr lang="en-US" sz="1200" dirty="0"/>
                    </a:p>
                  </a:txBody>
                  <a:tcPr/>
                </a:tc>
              </a:tr>
              <a:tr h="370840">
                <a:tc>
                  <a:txBody>
                    <a:bodyPr/>
                    <a:lstStyle/>
                    <a:p>
                      <a:r>
                        <a:rPr lang="en-US" sz="1200" b="1" dirty="0" smtClean="0"/>
                        <a:t>Irish Guidelines</a:t>
                      </a:r>
                      <a:endParaRPr lang="en-US" sz="1200" b="1" dirty="0"/>
                    </a:p>
                  </a:txBody>
                  <a:tcPr/>
                </a:tc>
                <a:tc>
                  <a:txBody>
                    <a:bodyPr/>
                    <a:lstStyle/>
                    <a:p>
                      <a:r>
                        <a:rPr lang="en-US" sz="1200" dirty="0" smtClean="0"/>
                        <a:t>HEA (Higher Education Authority)</a:t>
                      </a:r>
                    </a:p>
                    <a:p>
                      <a:r>
                        <a:rPr lang="en-US" sz="1200" dirty="0" smtClean="0"/>
                        <a:t>IUA (Irish Universities Authorities</a:t>
                      </a:r>
                      <a:endParaRPr lang="en-US" sz="1200" dirty="0"/>
                    </a:p>
                  </a:txBody>
                  <a:tcPr/>
                </a:tc>
                <a:tc>
                  <a:txBody>
                    <a:bodyPr/>
                    <a:lstStyle/>
                    <a:p>
                      <a:r>
                        <a:rPr lang="en-US" sz="1200" dirty="0" smtClean="0"/>
                        <a:t>Semi-state body</a:t>
                      </a:r>
                    </a:p>
                    <a:p>
                      <a:r>
                        <a:rPr lang="en-US" sz="1200" dirty="0" smtClean="0"/>
                        <a:t>Stakeholder (universities)</a:t>
                      </a:r>
                      <a:endParaRPr lang="en-US" sz="1200" dirty="0"/>
                    </a:p>
                  </a:txBody>
                  <a:tcPr/>
                </a:tc>
                <a:tc>
                  <a:txBody>
                    <a:bodyPr/>
                    <a:lstStyle/>
                    <a:p>
                      <a:r>
                        <a:rPr lang="en-US" sz="1200" dirty="0" smtClean="0"/>
                        <a:t>2007 [2007]</a:t>
                      </a:r>
                      <a:endParaRPr lang="en-US" sz="1200" dirty="0"/>
                    </a:p>
                  </a:txBody>
                  <a:tcPr/>
                </a:tc>
                <a:tc>
                  <a:txBody>
                    <a:bodyPr/>
                    <a:lstStyle/>
                    <a:p>
                      <a:r>
                        <a:rPr lang="en-US" sz="1200" dirty="0" smtClean="0">
                          <a:solidFill>
                            <a:srgbClr val="FF0000"/>
                          </a:solidFill>
                        </a:rPr>
                        <a:t>[Voluntary]</a:t>
                      </a:r>
                      <a:r>
                        <a:rPr lang="en-US" sz="1200" dirty="0" smtClean="0"/>
                        <a:t>,</a:t>
                      </a:r>
                      <a:r>
                        <a:rPr lang="en-US" sz="1200" baseline="0" dirty="0" smtClean="0"/>
                        <a:t> </a:t>
                      </a:r>
                      <a:r>
                        <a:rPr lang="en-US" sz="1200" dirty="0" smtClean="0"/>
                        <a:t>Detailed</a:t>
                      </a:r>
                      <a:r>
                        <a:rPr lang="en-US" sz="1200" dirty="0" smtClean="0"/>
                        <a:t>, not prescriptive,</a:t>
                      </a:r>
                      <a:r>
                        <a:rPr lang="en-US" sz="1200" dirty="0" smtClean="0"/>
                        <a:t> codes </a:t>
                      </a:r>
                      <a:r>
                        <a:rPr lang="en-US" sz="1200" dirty="0" smtClean="0"/>
                        <a:t>for the whole Irish universities</a:t>
                      </a:r>
                      <a:endParaRPr lang="en-US" sz="1200" dirty="0"/>
                    </a:p>
                  </a:txBody>
                  <a:tcPr/>
                </a:tc>
              </a:tr>
              <a:tr h="370840">
                <a:tc>
                  <a:txBody>
                    <a:bodyPr/>
                    <a:lstStyle/>
                    <a:p>
                      <a:r>
                        <a:rPr lang="en-US" sz="1200" b="1" dirty="0" smtClean="0"/>
                        <a:t>Canada – Quebecois</a:t>
                      </a:r>
                      <a:r>
                        <a:rPr lang="en-US" sz="1200" b="1" baseline="0" dirty="0" smtClean="0"/>
                        <a:t> Guidelines</a:t>
                      </a:r>
                      <a:endParaRPr lang="en-US" sz="1200" b="1" dirty="0"/>
                    </a:p>
                  </a:txBody>
                  <a:tcPr/>
                </a:tc>
                <a:tc>
                  <a:txBody>
                    <a:bodyPr/>
                    <a:lstStyle/>
                    <a:p>
                      <a:r>
                        <a:rPr lang="en-US" sz="1200" dirty="0" smtClean="0"/>
                        <a:t>IGOPP (Institute</a:t>
                      </a:r>
                      <a:r>
                        <a:rPr lang="en-US" sz="1200" baseline="0" dirty="0" smtClean="0"/>
                        <a:t> </a:t>
                      </a:r>
                      <a:r>
                        <a:rPr lang="en-US" sz="1200" baseline="0" dirty="0" err="1" smtClean="0"/>
                        <a:t>sur</a:t>
                      </a:r>
                      <a:r>
                        <a:rPr lang="en-US" sz="1200" baseline="0" dirty="0" smtClean="0"/>
                        <a:t> la </a:t>
                      </a:r>
                      <a:r>
                        <a:rPr lang="en-US" sz="1200" baseline="0" dirty="0" err="1" smtClean="0"/>
                        <a:t>gouvernance</a:t>
                      </a:r>
                      <a:r>
                        <a:rPr lang="en-US" sz="1200" baseline="0" dirty="0" smtClean="0"/>
                        <a:t> </a:t>
                      </a:r>
                      <a:r>
                        <a:rPr lang="en-US" sz="1200" baseline="0" dirty="0" err="1" smtClean="0"/>
                        <a:t>d’organizations</a:t>
                      </a:r>
                      <a:r>
                        <a:rPr lang="en-US" sz="1200" baseline="0" dirty="0" smtClean="0"/>
                        <a:t> </a:t>
                      </a:r>
                      <a:r>
                        <a:rPr lang="en-US" sz="1200" baseline="0" dirty="0" err="1" smtClean="0"/>
                        <a:t>privee</a:t>
                      </a:r>
                      <a:r>
                        <a:rPr lang="en-US" sz="1200" baseline="0" dirty="0" smtClean="0"/>
                        <a:t> et </a:t>
                      </a:r>
                      <a:r>
                        <a:rPr lang="en-US" sz="1200" baseline="0" dirty="0" err="1" smtClean="0"/>
                        <a:t>publiques</a:t>
                      </a:r>
                      <a:r>
                        <a:rPr lang="en-US" sz="1200" baseline="0" dirty="0" smtClean="0"/>
                        <a:t>)</a:t>
                      </a:r>
                      <a:endParaRPr lang="en-US" sz="1200" dirty="0"/>
                    </a:p>
                  </a:txBody>
                  <a:tcPr/>
                </a:tc>
                <a:tc>
                  <a:txBody>
                    <a:bodyPr/>
                    <a:lstStyle/>
                    <a:p>
                      <a:r>
                        <a:rPr lang="en-US" sz="1200" dirty="0" smtClean="0"/>
                        <a:t>Expert</a:t>
                      </a:r>
                      <a:r>
                        <a:rPr lang="en-US" sz="1200" baseline="0" dirty="0" smtClean="0"/>
                        <a:t> (think tank)</a:t>
                      </a:r>
                      <a:endParaRPr lang="en-US" sz="1200" dirty="0"/>
                    </a:p>
                  </a:txBody>
                  <a:tcPr/>
                </a:tc>
                <a:tc>
                  <a:txBody>
                    <a:bodyPr/>
                    <a:lstStyle/>
                    <a:p>
                      <a:r>
                        <a:rPr lang="en-US" sz="1200" dirty="0" smtClean="0"/>
                        <a:t>2007 [2007]</a:t>
                      </a:r>
                      <a:endParaRPr lang="en-US" sz="1200" dirty="0"/>
                    </a:p>
                  </a:txBody>
                  <a:tcPr/>
                </a:tc>
                <a:tc>
                  <a:txBody>
                    <a:bodyPr/>
                    <a:lstStyle/>
                    <a:p>
                      <a:r>
                        <a:rPr lang="en-US" sz="1200" dirty="0" smtClean="0">
                          <a:solidFill>
                            <a:srgbClr val="FF0000"/>
                          </a:solidFill>
                        </a:rPr>
                        <a:t>[Voluntary]</a:t>
                      </a:r>
                      <a:r>
                        <a:rPr lang="en-US" sz="1200" dirty="0" smtClean="0"/>
                        <a:t>,</a:t>
                      </a:r>
                      <a:r>
                        <a:rPr lang="en-US" sz="1200" baseline="0" dirty="0" smtClean="0"/>
                        <a:t> </a:t>
                      </a:r>
                      <a:r>
                        <a:rPr lang="en-US" sz="1200" dirty="0" smtClean="0"/>
                        <a:t>Recommendations </a:t>
                      </a:r>
                      <a:r>
                        <a:rPr lang="en-US" sz="1200" dirty="0" smtClean="0"/>
                        <a:t>target problems</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Possible Locations of Key Functions for UG</a:t>
            </a:r>
            <a:endParaRPr lang="en-US" b="1" dirty="0"/>
          </a:p>
        </p:txBody>
      </p:sp>
      <p:graphicFrame>
        <p:nvGraphicFramePr>
          <p:cNvPr id="4" name="Content Placeholder 3"/>
          <p:cNvGraphicFramePr>
            <a:graphicFrameLocks noGrp="1"/>
          </p:cNvGraphicFramePr>
          <p:nvPr>
            <p:ph idx="1"/>
          </p:nvPr>
        </p:nvGraphicFramePr>
        <p:xfrm>
          <a:off x="228601" y="1143000"/>
          <a:ext cx="8686798" cy="6019800"/>
        </p:xfrm>
        <a:graphic>
          <a:graphicData uri="http://schemas.openxmlformats.org/drawingml/2006/table">
            <a:tbl>
              <a:tblPr firstRow="1" bandRow="1">
                <a:tableStyleId>{5C22544A-7EE6-4342-B048-85BDC9FD1C3A}</a:tableStyleId>
              </a:tblPr>
              <a:tblGrid>
                <a:gridCol w="3052119"/>
                <a:gridCol w="1017373"/>
                <a:gridCol w="1017373"/>
                <a:gridCol w="1252151"/>
                <a:gridCol w="1095632"/>
                <a:gridCol w="1252150"/>
              </a:tblGrid>
              <a:tr h="3708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Key Functions  of the State</a:t>
                      </a:r>
                    </a:p>
                    <a:p>
                      <a:endParaRPr lang="en-US" sz="1200" dirty="0"/>
                    </a:p>
                  </a:txBody>
                  <a:tcPr/>
                </a:tc>
                <a:tc gridSpan="5">
                  <a:txBody>
                    <a:bodyPr/>
                    <a:lstStyle/>
                    <a:p>
                      <a:pPr algn="ctr"/>
                      <a:r>
                        <a:rPr lang="en-US" sz="1600" dirty="0" smtClean="0"/>
                        <a:t>Can be undertaken by any of the following</a:t>
                      </a:r>
                      <a:endParaRPr lang="en-US" sz="16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tc>
                <a:tc>
                  <a:txBody>
                    <a:bodyPr/>
                    <a:lstStyle/>
                    <a:p>
                      <a:r>
                        <a:rPr lang="en-US" sz="1200" b="1" dirty="0" smtClean="0"/>
                        <a:t>Ministry</a:t>
                      </a:r>
                      <a:endParaRPr lang="en-US" sz="1200" b="1" dirty="0"/>
                    </a:p>
                  </a:txBody>
                  <a:tcPr/>
                </a:tc>
                <a:tc>
                  <a:txBody>
                    <a:bodyPr/>
                    <a:lstStyle/>
                    <a:p>
                      <a:r>
                        <a:rPr lang="en-US" sz="1200" b="1" dirty="0" smtClean="0"/>
                        <a:t>Buffer Body</a:t>
                      </a:r>
                      <a:endParaRPr lang="en-US" sz="1200" b="1" dirty="0"/>
                    </a:p>
                  </a:txBody>
                  <a:tcPr/>
                </a:tc>
                <a:tc>
                  <a:txBody>
                    <a:bodyPr/>
                    <a:lstStyle/>
                    <a:p>
                      <a:r>
                        <a:rPr lang="en-US" sz="1200" b="1" dirty="0" smtClean="0"/>
                        <a:t>Specialized Agency </a:t>
                      </a:r>
                      <a:endParaRPr lang="en-US" sz="1200" b="1" dirty="0"/>
                    </a:p>
                  </a:txBody>
                  <a:tcPr/>
                </a:tc>
                <a:tc>
                  <a:txBody>
                    <a:bodyPr/>
                    <a:lstStyle/>
                    <a:p>
                      <a:r>
                        <a:rPr lang="en-US" sz="1200" b="1" dirty="0" smtClean="0"/>
                        <a:t>Council of President</a:t>
                      </a:r>
                      <a:endParaRPr lang="en-US" sz="1200" b="1" dirty="0"/>
                    </a:p>
                  </a:txBody>
                  <a:tcPr/>
                </a:tc>
                <a:tc>
                  <a:txBody>
                    <a:bodyPr/>
                    <a:lstStyle/>
                    <a:p>
                      <a:r>
                        <a:rPr lang="en-US" sz="1200" b="1" dirty="0" smtClean="0"/>
                        <a:t>Association &amp; Lobby Bodies</a:t>
                      </a:r>
                      <a:endParaRPr lang="en-US" sz="1200" b="1" dirty="0"/>
                    </a:p>
                  </a:txBody>
                  <a:tcPr/>
                </a:tc>
              </a:tr>
              <a:tr h="370840">
                <a:tc>
                  <a:txBody>
                    <a:bodyPr/>
                    <a:lstStyle/>
                    <a:p>
                      <a:r>
                        <a:rPr lang="en-US" sz="1200" dirty="0" smtClean="0"/>
                        <a:t>Setting vision and goals for HE system</a:t>
                      </a:r>
                      <a:endParaRPr lang="en-US" sz="1200" dirty="0"/>
                    </a:p>
                  </a:txBody>
                  <a:tcPr/>
                </a:tc>
                <a:tc>
                  <a:txBody>
                    <a:bodyPr/>
                    <a:lstStyle/>
                    <a:p>
                      <a:r>
                        <a:rPr lang="en-US" sz="1200" dirty="0" smtClean="0">
                          <a:solidFill>
                            <a:srgbClr val="FF0000"/>
                          </a:solidFill>
                          <a:latin typeface="Zapf Dingbats"/>
                          <a:ea typeface="Zapf Dingbats"/>
                          <a:cs typeface="Zapf Dingbats"/>
                        </a:rPr>
                        <a:t>✔</a:t>
                      </a:r>
                      <a:endParaRPr lang="en-US" sz="1200" dirty="0">
                        <a:solidFill>
                          <a:srgbClr val="FF0000"/>
                        </a:solidFill>
                      </a:endParaRPr>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tr>
              <a:tr h="370840">
                <a:tc>
                  <a:txBody>
                    <a:bodyPr/>
                    <a:lstStyle/>
                    <a:p>
                      <a:r>
                        <a:rPr lang="en-US" sz="1200" dirty="0" smtClean="0"/>
                        <a:t>Agreeing on the size and shape</a:t>
                      </a:r>
                      <a:r>
                        <a:rPr lang="en-US" sz="1200" baseline="0" dirty="0" smtClean="0"/>
                        <a:t> of system</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Zapf Dingbats"/>
                          <a:ea typeface="Zapf Dingbats"/>
                          <a:cs typeface="Zapf Dingbats"/>
                        </a:rPr>
                        <a:t>✔</a:t>
                      </a:r>
                      <a:endParaRPr lang="en-US" sz="1200" dirty="0" smtClean="0">
                        <a:solidFill>
                          <a:srgbClr val="FF0000"/>
                        </a:solidFill>
                      </a:endParaRPr>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r>
              <a:tr h="370840">
                <a:tc>
                  <a:txBody>
                    <a:bodyPr/>
                    <a:lstStyle/>
                    <a:p>
                      <a:r>
                        <a:rPr lang="en-US" sz="1200" dirty="0" smtClean="0"/>
                        <a:t>Licensing new institutions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endParaRPr lang="en-US" sz="1200"/>
                    </a:p>
                  </a:txBody>
                  <a:tcPr/>
                </a:tc>
              </a:tr>
              <a:tr h="370840">
                <a:tc>
                  <a:txBody>
                    <a:bodyPr/>
                    <a:lstStyle/>
                    <a:p>
                      <a:r>
                        <a:rPr lang="en-US" sz="1200" dirty="0" smtClean="0"/>
                        <a:t>Research on HE policies and objectives</a:t>
                      </a:r>
                      <a:endParaRPr lang="en-US" sz="1200" dirty="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endParaRPr lang="en-US" sz="1200"/>
                    </a:p>
                  </a:txBody>
                  <a:tcPr/>
                </a:tc>
              </a:tr>
              <a:tr h="370840">
                <a:tc>
                  <a:txBody>
                    <a:bodyPr/>
                    <a:lstStyle/>
                    <a:p>
                      <a:r>
                        <a:rPr lang="en-US" sz="1200" dirty="0" smtClean="0"/>
                        <a:t>Setting HE policies and objectives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Zapf Dingbats"/>
                          <a:ea typeface="Zapf Dingbats"/>
                          <a:cs typeface="Zapf Dingbats"/>
                        </a:rPr>
                        <a:t>✔</a:t>
                      </a:r>
                      <a:endParaRPr lang="en-US" sz="1200" dirty="0" smtClean="0">
                        <a:solidFill>
                          <a:srgbClr val="FF0000"/>
                        </a:solidFill>
                      </a:endParaRPr>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r>
              <a:tr h="370840">
                <a:tc>
                  <a:txBody>
                    <a:bodyPr/>
                    <a:lstStyle/>
                    <a:p>
                      <a:r>
                        <a:rPr lang="en-US" sz="1200" dirty="0" smtClean="0"/>
                        <a:t>Agreeing universities’ strategic</a:t>
                      </a:r>
                      <a:r>
                        <a:rPr lang="en-US" sz="1200" baseline="0" dirty="0" smtClean="0"/>
                        <a:t> plans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endParaRPr lang="en-US" sz="1200"/>
                    </a:p>
                  </a:txBody>
                  <a:tcPr/>
                </a:tc>
                <a:tc>
                  <a:txBody>
                    <a:bodyPr/>
                    <a:lstStyle/>
                    <a:p>
                      <a:endParaRPr lang="en-US" sz="1200"/>
                    </a:p>
                  </a:txBody>
                  <a:tcPr/>
                </a:tc>
                <a:tc>
                  <a:txBody>
                    <a:bodyPr/>
                    <a:lstStyle/>
                    <a:p>
                      <a:endParaRPr lang="en-US" sz="1200"/>
                    </a:p>
                  </a:txBody>
                  <a:tcPr/>
                </a:tc>
              </a:tr>
              <a:tr h="370840">
                <a:tc>
                  <a:txBody>
                    <a:bodyPr/>
                    <a:lstStyle/>
                    <a:p>
                      <a:r>
                        <a:rPr lang="en-US" sz="1200" dirty="0" smtClean="0"/>
                        <a:t>Allocating</a:t>
                      </a:r>
                      <a:r>
                        <a:rPr lang="en-US" sz="1200" baseline="0" dirty="0" smtClean="0"/>
                        <a:t> resources</a:t>
                      </a:r>
                      <a:endParaRPr lang="en-US" sz="1200" dirty="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endParaRPr lang="en-US"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endParaRPr lang="en-US" sz="1200"/>
                    </a:p>
                  </a:txBody>
                  <a:tcPr/>
                </a:tc>
              </a:tr>
              <a:tr h="370840">
                <a:tc>
                  <a:txBody>
                    <a:bodyPr/>
                    <a:lstStyle/>
                    <a:p>
                      <a:r>
                        <a:rPr lang="en-US" sz="1200" dirty="0" smtClean="0"/>
                        <a:t>Allocating resources of</a:t>
                      </a:r>
                      <a:r>
                        <a:rPr lang="en-US" sz="1200" baseline="0" dirty="0" smtClean="0"/>
                        <a:t> special programs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endParaRPr lang="en-US" sz="1200"/>
                    </a:p>
                  </a:txBody>
                  <a:tcPr/>
                </a:tc>
                <a:tc>
                  <a:txBody>
                    <a:bodyPr/>
                    <a:lstStyle/>
                    <a:p>
                      <a:endParaRPr lang="en-US" sz="1200"/>
                    </a:p>
                  </a:txBody>
                  <a:tcPr/>
                </a:tc>
                <a:tc>
                  <a:txBody>
                    <a:bodyPr/>
                    <a:lstStyle/>
                    <a:p>
                      <a:endParaRPr lang="en-US" sz="1200"/>
                    </a:p>
                  </a:txBody>
                  <a:tcPr/>
                </a:tc>
              </a:tr>
              <a:tr h="370840">
                <a:tc>
                  <a:txBody>
                    <a:bodyPr/>
                    <a:lstStyle/>
                    <a:p>
                      <a:r>
                        <a:rPr lang="en-US" sz="1200" dirty="0" smtClean="0"/>
                        <a:t>Monitoring</a:t>
                      </a:r>
                      <a:r>
                        <a:rPr lang="en-US" sz="1200" baseline="0" dirty="0" smtClean="0"/>
                        <a:t> university performance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endParaRPr lang="en-US" sz="1200"/>
                    </a:p>
                  </a:txBody>
                  <a:tcPr/>
                </a:tc>
                <a:tc>
                  <a:txBody>
                    <a:bodyPr/>
                    <a:lstStyle/>
                    <a:p>
                      <a:r>
                        <a:rPr lang="en-US" sz="1200" dirty="0" smtClean="0">
                          <a:latin typeface="Zapf Dingbats"/>
                          <a:ea typeface="Zapf Dingbats"/>
                          <a:cs typeface="Zapf Dingbats"/>
                        </a:rPr>
                        <a:t>✔</a:t>
                      </a:r>
                      <a:endParaRPr lang="en-US" sz="1200" dirty="0"/>
                    </a:p>
                  </a:txBody>
                  <a:tcPr/>
                </a:tc>
              </a:tr>
              <a:tr h="370840">
                <a:tc>
                  <a:txBody>
                    <a:bodyPr/>
                    <a:lstStyle/>
                    <a:p>
                      <a:r>
                        <a:rPr lang="en-US" sz="1200" dirty="0" smtClean="0"/>
                        <a:t>Collecting HE</a:t>
                      </a:r>
                      <a:r>
                        <a:rPr lang="en-US" sz="1200" baseline="0" dirty="0" smtClean="0"/>
                        <a:t> Statistics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r>
              <a:tr h="370840">
                <a:tc>
                  <a:txBody>
                    <a:bodyPr/>
                    <a:lstStyle/>
                    <a:p>
                      <a:r>
                        <a:rPr lang="en-US" sz="1200" dirty="0" smtClean="0"/>
                        <a:t>Assessing the Quality of Teaching</a:t>
                      </a:r>
                      <a:endParaRPr lang="en-US" sz="1200" dirty="0"/>
                    </a:p>
                  </a:txBody>
                  <a:tcPr/>
                </a:tc>
                <a:tc>
                  <a:txBody>
                    <a:bodyPr/>
                    <a:lstStyle/>
                    <a:p>
                      <a:endParaRPr lang="en-US" sz="120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r>
                        <a:rPr lang="en-US" sz="1200" dirty="0" smtClean="0">
                          <a:latin typeface="Zapf Dingbats"/>
                          <a:ea typeface="Zapf Dingbats"/>
                          <a:cs typeface="Zapf Dingbats"/>
                        </a:rPr>
                        <a:t>✔</a:t>
                      </a:r>
                      <a:endParaRPr lang="en-US" sz="1200" dirty="0"/>
                    </a:p>
                  </a:txBody>
                  <a:tcPr/>
                </a:tc>
              </a:tr>
              <a:tr h="370840">
                <a:tc>
                  <a:txBody>
                    <a:bodyPr/>
                    <a:lstStyle/>
                    <a:p>
                      <a:r>
                        <a:rPr lang="en-US" sz="1200" dirty="0" smtClean="0"/>
                        <a:t>Assessing the Quality of Research</a:t>
                      </a:r>
                      <a:endParaRPr lang="en-US" sz="1200" dirty="0"/>
                    </a:p>
                  </a:txBody>
                  <a:tcPr/>
                </a:tc>
                <a:tc>
                  <a:txBody>
                    <a:bodyPr/>
                    <a:lstStyle/>
                    <a:p>
                      <a:endParaRPr lang="en-US"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endParaRPr lang="en-US" sz="1200"/>
                    </a:p>
                  </a:txBody>
                  <a:tcPr/>
                </a:tc>
                <a:tc>
                  <a:txBody>
                    <a:bodyPr/>
                    <a:lstStyle/>
                    <a:p>
                      <a:endParaRPr lang="en-US" sz="1200"/>
                    </a:p>
                  </a:txBody>
                  <a:tcPr/>
                </a:tc>
              </a:tr>
              <a:tr h="370840">
                <a:tc>
                  <a:txBody>
                    <a:bodyPr/>
                    <a:lstStyle/>
                    <a:p>
                      <a:r>
                        <a:rPr lang="en-US" sz="1200" dirty="0" smtClean="0"/>
                        <a:t>Financial Auditing</a:t>
                      </a:r>
                      <a:endParaRPr lang="en-US" sz="1200" dirty="0"/>
                    </a:p>
                  </a:txBody>
                  <a:tcPr/>
                </a:tc>
                <a:tc>
                  <a:txBody>
                    <a:bodyPr/>
                    <a:lstStyle/>
                    <a:p>
                      <a:endParaRPr lang="en-US" sz="120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r>
              <a:tr h="370840">
                <a:tc>
                  <a:txBody>
                    <a:bodyPr/>
                    <a:lstStyle/>
                    <a:p>
                      <a:r>
                        <a:rPr lang="en-US" sz="1200" dirty="0" smtClean="0"/>
                        <a:t>Support with governance &amp; management</a:t>
                      </a:r>
                      <a:endParaRPr lang="en-US" sz="1200" dirty="0"/>
                    </a:p>
                  </a:txBody>
                  <a:tcPr/>
                </a:tc>
                <a:tc>
                  <a:txBody>
                    <a:bodyPr/>
                    <a:lstStyle/>
                    <a:p>
                      <a:endParaRPr lang="en-US"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Micro </a:t>
            </a:r>
            <a:r>
              <a:rPr lang="en-US" b="1" dirty="0" smtClean="0"/>
              <a:t>Level of Institutional </a:t>
            </a:r>
            <a:r>
              <a:rPr lang="en-US" b="1" dirty="0" smtClean="0"/>
              <a:t>Governance: Hard Governance</a:t>
            </a:r>
            <a:endParaRPr lang="en-US" b="1" dirty="0"/>
          </a:p>
        </p:txBody>
      </p:sp>
      <p:graphicFrame>
        <p:nvGraphicFramePr>
          <p:cNvPr id="4" name="Content Placeholder 3"/>
          <p:cNvGraphicFramePr>
            <a:graphicFrameLocks noGrp="1"/>
          </p:cNvGraphicFramePr>
          <p:nvPr>
            <p:ph idx="1"/>
          </p:nvPr>
        </p:nvGraphicFramePr>
        <p:xfrm>
          <a:off x="228600" y="1600200"/>
          <a:ext cx="8686802" cy="4223345"/>
        </p:xfrm>
        <a:graphic>
          <a:graphicData uri="http://schemas.openxmlformats.org/drawingml/2006/table">
            <a:tbl>
              <a:tblPr firstRow="1" bandRow="1">
                <a:tableStyleId>{5C22544A-7EE6-4342-B048-85BDC9FD1C3A}</a:tableStyleId>
              </a:tblPr>
              <a:tblGrid>
                <a:gridCol w="1752600"/>
                <a:gridCol w="6934202"/>
              </a:tblGrid>
              <a:tr h="385544">
                <a:tc>
                  <a:txBody>
                    <a:bodyPr/>
                    <a:lstStyle/>
                    <a:p>
                      <a:endParaRPr lang="en-US" sz="1400" dirty="0"/>
                    </a:p>
                  </a:txBody>
                  <a:tcPr/>
                </a:tc>
                <a:tc>
                  <a:txBody>
                    <a:bodyPr/>
                    <a:lstStyle/>
                    <a:p>
                      <a:pPr algn="ctr"/>
                      <a:r>
                        <a:rPr lang="en-US" sz="1400" dirty="0" smtClean="0"/>
                        <a:t>OECD</a:t>
                      </a:r>
                      <a:r>
                        <a:rPr lang="en-US" sz="1400" baseline="0" dirty="0" smtClean="0"/>
                        <a:t> COUNTRIES</a:t>
                      </a:r>
                      <a:endParaRPr lang="en-US" sz="1400" dirty="0"/>
                    </a:p>
                  </a:txBody>
                  <a:tcPr/>
                </a:tc>
              </a:tr>
              <a:tr h="579655">
                <a:tc>
                  <a:txBody>
                    <a:bodyPr/>
                    <a:lstStyle/>
                    <a:p>
                      <a:r>
                        <a:rPr lang="en-US" sz="1400" b="1" dirty="0" smtClean="0"/>
                        <a:t>Autonomy</a:t>
                      </a:r>
                      <a:r>
                        <a:rPr lang="en-US" sz="1400" b="1" baseline="0" dirty="0" smtClean="0"/>
                        <a:t> </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 </a:t>
                      </a:r>
                      <a:r>
                        <a:rPr lang="en-US" sz="1400" dirty="0" err="1" smtClean="0">
                          <a:latin typeface="Wingdings"/>
                          <a:ea typeface="Wingdings"/>
                          <a:cs typeface="Wingdings"/>
                        </a:rPr>
                        <a:t></a:t>
                      </a:r>
                      <a:r>
                        <a:rPr lang="en-US" sz="1400" b="0" kern="1200" dirty="0" smtClean="0">
                          <a:solidFill>
                            <a:schemeClr val="dk1"/>
                          </a:solidFill>
                          <a:latin typeface="+mn-lt"/>
                          <a:ea typeface="+mn-ea"/>
                          <a:cs typeface="+mn-cs"/>
                        </a:rPr>
                        <a:t> </a:t>
                      </a:r>
                      <a:r>
                        <a:rPr lang="en-US" sz="1400" b="0" dirty="0" smtClean="0"/>
                        <a:t>Autonomy </a:t>
                      </a:r>
                      <a:r>
                        <a:rPr lang="en-US" sz="1400" dirty="0" smtClean="0"/>
                        <a:t>(managing</a:t>
                      </a:r>
                      <a:r>
                        <a:rPr lang="en-US" sz="1400" baseline="0" dirty="0" smtClean="0"/>
                        <a:t> </a:t>
                      </a:r>
                      <a:r>
                        <a:rPr lang="en-US" sz="1400" dirty="0" smtClean="0"/>
                        <a:t>staff/finance/academic)</a:t>
                      </a:r>
                    </a:p>
                  </a:txBody>
                  <a:tcPr/>
                </a:tc>
              </a:tr>
              <a:tr h="760526">
                <a:tc>
                  <a:txBody>
                    <a:bodyPr/>
                    <a:lstStyle/>
                    <a:p>
                      <a:r>
                        <a:rPr lang="en-US" sz="1400" b="1" dirty="0" smtClean="0"/>
                        <a:t>Models</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Academic Self-governance Levels</a:t>
                      </a:r>
                      <a:r>
                        <a:rPr lang="en-US" sz="1400" dirty="0" smtClean="0"/>
                        <a:t> .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a:t>
                      </a:r>
                      <a:r>
                        <a:rPr lang="en-US" sz="1400" dirty="0" smtClean="0"/>
                        <a:t>management self governance</a:t>
                      </a:r>
                      <a:r>
                        <a:rPr lang="en-US" sz="14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a:t>
                      </a:r>
                      <a:r>
                        <a:rPr lang="en-US" sz="1400" dirty="0" smtClean="0"/>
                        <a:t>entrepreneurial</a:t>
                      </a:r>
                      <a:r>
                        <a:rPr lang="en-US" sz="1400" baseline="0" dirty="0" smtClean="0"/>
                        <a:t> university model</a:t>
                      </a:r>
                    </a:p>
                    <a:p>
                      <a:endParaRPr lang="en-US" sz="1400" dirty="0"/>
                    </a:p>
                  </a:txBody>
                  <a:tcPr/>
                </a:tc>
              </a:tr>
              <a:tr h="2313267">
                <a:tc>
                  <a:txBody>
                    <a:bodyPr/>
                    <a:lstStyle/>
                    <a:p>
                      <a:r>
                        <a:rPr lang="en-US" sz="1400" b="1" dirty="0" smtClean="0"/>
                        <a:t>Structure/</a:t>
                      </a:r>
                      <a:r>
                        <a:rPr lang="en-US" sz="1400" b="1" baseline="0" dirty="0" smtClean="0"/>
                        <a:t> Composition</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Dual Governing Structures (Council or board taking responsibility for strategy and budgetary issues; Senate for curriculum and staffing) vs. Traditional unitary system</a:t>
                      </a:r>
                      <a:endParaRPr lang="en-US" sz="1400" dirty="0" smtClean="0"/>
                    </a:p>
                    <a:p>
                      <a:endParaRPr lang="en-US" sz="1400" dirty="0" smtClean="0"/>
                    </a:p>
                    <a:p>
                      <a:r>
                        <a:rPr lang="en-US" sz="1400" dirty="0" smtClean="0"/>
                        <a:t>An </a:t>
                      </a:r>
                      <a:r>
                        <a:rPr lang="en-US" sz="1400" dirty="0" smtClean="0"/>
                        <a:t>advisory and supervisory body that includes</a:t>
                      </a:r>
                      <a:r>
                        <a:rPr lang="en-US" sz="1400" baseline="0" dirty="0" smtClean="0"/>
                        <a:t> or is composed solely of external stakeholders</a:t>
                      </a:r>
                    </a:p>
                    <a:p>
                      <a:endParaRPr lang="en-US" sz="1400" dirty="0" smtClean="0"/>
                    </a:p>
                    <a:p>
                      <a:r>
                        <a:rPr lang="en-US" sz="1400" dirty="0" smtClean="0"/>
                        <a:t>Governing boards, academic senates, councils, Institutional</a:t>
                      </a:r>
                      <a:r>
                        <a:rPr lang="en-US" sz="1400" baseline="0" dirty="0" smtClean="0"/>
                        <a:t> decision making body, the academic body, advisory body</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1"/>
            <a:ext cx="8229600" cy="1122915"/>
          </a:xfrm>
        </p:spPr>
        <p:txBody>
          <a:bodyPr/>
          <a:lstStyle/>
          <a:p>
            <a:r>
              <a:rPr lang="en-US" b="1" dirty="0" smtClean="0"/>
              <a:t>Micro </a:t>
            </a:r>
            <a:r>
              <a:rPr lang="en-US" b="1" dirty="0" smtClean="0"/>
              <a:t>Level of Institutional </a:t>
            </a:r>
            <a:r>
              <a:rPr lang="en-US" b="1" dirty="0" smtClean="0"/>
              <a:t>Governance: Soft Governance</a:t>
            </a:r>
            <a:endParaRPr lang="en-US" b="1" dirty="0"/>
          </a:p>
        </p:txBody>
      </p:sp>
      <p:graphicFrame>
        <p:nvGraphicFramePr>
          <p:cNvPr id="4" name="Content Placeholder 3"/>
          <p:cNvGraphicFramePr>
            <a:graphicFrameLocks noGrp="1"/>
          </p:cNvGraphicFramePr>
          <p:nvPr>
            <p:ph idx="1"/>
          </p:nvPr>
        </p:nvGraphicFramePr>
        <p:xfrm>
          <a:off x="228600" y="1752600"/>
          <a:ext cx="8686802" cy="3657601"/>
        </p:xfrm>
        <a:graphic>
          <a:graphicData uri="http://schemas.openxmlformats.org/drawingml/2006/table">
            <a:tbl>
              <a:tblPr firstRow="1" bandRow="1">
                <a:tableStyleId>{5C22544A-7EE6-4342-B048-85BDC9FD1C3A}</a:tableStyleId>
              </a:tblPr>
              <a:tblGrid>
                <a:gridCol w="1752600"/>
                <a:gridCol w="6934202"/>
              </a:tblGrid>
              <a:tr h="546572">
                <a:tc>
                  <a:txBody>
                    <a:bodyPr/>
                    <a:lstStyle/>
                    <a:p>
                      <a:endParaRPr lang="en-US" sz="1400" dirty="0"/>
                    </a:p>
                  </a:txBody>
                  <a:tcPr/>
                </a:tc>
                <a:tc>
                  <a:txBody>
                    <a:bodyPr/>
                    <a:lstStyle/>
                    <a:p>
                      <a:pPr algn="ctr"/>
                      <a:r>
                        <a:rPr lang="en-US" sz="1400" dirty="0" smtClean="0"/>
                        <a:t>OECD</a:t>
                      </a:r>
                      <a:r>
                        <a:rPr lang="en-US" sz="1400" baseline="0" dirty="0" smtClean="0"/>
                        <a:t> COUNTRIES</a:t>
                      </a:r>
                      <a:endParaRPr lang="en-US" sz="1400" dirty="0"/>
                    </a:p>
                  </a:txBody>
                  <a:tcPr/>
                </a:tc>
              </a:tr>
              <a:tr h="1037049">
                <a:tc>
                  <a:txBody>
                    <a:bodyPr/>
                    <a:lstStyle/>
                    <a:p>
                      <a:r>
                        <a:rPr lang="en-US" sz="1400" b="1" dirty="0" smtClean="0"/>
                        <a:t>Leaders in charge</a:t>
                      </a:r>
                      <a:endParaRPr lang="en-US" sz="1400" b="1" dirty="0"/>
                    </a:p>
                  </a:txBody>
                  <a:tcPr/>
                </a:tc>
                <a:tc>
                  <a:txBody>
                    <a:bodyPr/>
                    <a:lstStyle/>
                    <a:p>
                      <a:r>
                        <a:rPr lang="en-US" sz="1400" dirty="0" smtClean="0"/>
                        <a:t>Executive Heads reinforced</a:t>
                      </a:r>
                    </a:p>
                    <a:p>
                      <a:r>
                        <a:rPr lang="en-US" sz="1400" dirty="0" smtClean="0"/>
                        <a:t>Must establish strategic plans</a:t>
                      </a:r>
                      <a:r>
                        <a:rPr lang="en-US" sz="1400" baseline="0" dirty="0" smtClean="0"/>
                        <a:t> which reflect national priorities</a:t>
                      </a:r>
                    </a:p>
                    <a:p>
                      <a:r>
                        <a:rPr lang="en-US" sz="1400" baseline="0" dirty="0" smtClean="0"/>
                        <a:t>Have legal power to make decisions and resources to implement them</a:t>
                      </a:r>
                      <a:endParaRPr lang="en-US" sz="1400" dirty="0"/>
                    </a:p>
                  </a:txBody>
                  <a:tcPr/>
                </a:tc>
              </a:tr>
              <a:tr h="763704">
                <a:tc>
                  <a:txBody>
                    <a:bodyPr/>
                    <a:lstStyle/>
                    <a:p>
                      <a:r>
                        <a:rPr lang="en-US" sz="1400" b="1" dirty="0" smtClean="0"/>
                        <a:t>Actors</a:t>
                      </a:r>
                      <a:endParaRPr lang="en-US" sz="1400" b="1" dirty="0"/>
                    </a:p>
                  </a:txBody>
                  <a:tcPr/>
                </a:tc>
                <a:tc>
                  <a:txBody>
                    <a:bodyPr/>
                    <a:lstStyle/>
                    <a:p>
                      <a:r>
                        <a:rPr lang="en-US" sz="1400" dirty="0" err="1" smtClean="0">
                          <a:latin typeface="Wingdings"/>
                          <a:ea typeface="Wingdings"/>
                          <a:cs typeface="Wingdings"/>
                        </a:rPr>
                        <a:t></a:t>
                      </a:r>
                      <a:r>
                        <a:rPr lang="en-US" sz="1400" kern="1200" dirty="0" smtClean="0">
                          <a:solidFill>
                            <a:schemeClr val="dk1"/>
                          </a:solidFill>
                          <a:latin typeface="+mn-lt"/>
                          <a:ea typeface="+mn-ea"/>
                          <a:cs typeface="+mn-cs"/>
                        </a:rPr>
                        <a:t> E</a:t>
                      </a:r>
                      <a:r>
                        <a:rPr lang="en-US" sz="1400" dirty="0" smtClean="0"/>
                        <a:t>xternal stakeholder involvement/membership in supervisory body, governing boards</a:t>
                      </a:r>
                      <a:endParaRPr lang="en-US" sz="1400" dirty="0"/>
                    </a:p>
                  </a:txBody>
                  <a:tcPr/>
                </a:tc>
              </a:tr>
              <a:tr h="763704">
                <a:tc>
                  <a:txBody>
                    <a:bodyPr/>
                    <a:lstStyle/>
                    <a:p>
                      <a:r>
                        <a:rPr lang="en-US" sz="1400" b="1" dirty="0" smtClean="0"/>
                        <a:t>Management Competence</a:t>
                      </a:r>
                      <a:endParaRPr lang="en-US" sz="1400" b="1" dirty="0"/>
                    </a:p>
                  </a:txBody>
                  <a:tcPr/>
                </a:tc>
                <a:tc>
                  <a:txBody>
                    <a:bodyPr/>
                    <a:lstStyle/>
                    <a:p>
                      <a:r>
                        <a:rPr lang="en-US" sz="1400" dirty="0" smtClean="0"/>
                        <a:t>faculty development </a:t>
                      </a:r>
                      <a:r>
                        <a:rPr lang="en-US" sz="1400" dirty="0" smtClean="0"/>
                        <a:t>programs, </a:t>
                      </a:r>
                      <a:r>
                        <a:rPr lang="en-US" sz="1400" dirty="0" smtClean="0"/>
                        <a:t>training opportunities</a:t>
                      </a:r>
                      <a:r>
                        <a:rPr lang="en-US" sz="1400" baseline="0" dirty="0" smtClean="0"/>
                        <a:t> and workshops or seminars on HE management. </a:t>
                      </a:r>
                      <a:endParaRPr lang="en-US" sz="1400" dirty="0"/>
                    </a:p>
                  </a:txBody>
                  <a:tcPr/>
                </a:tc>
              </a:tr>
              <a:tr h="546572">
                <a:tc>
                  <a:txBody>
                    <a:bodyPr/>
                    <a:lstStyle/>
                    <a:p>
                      <a:r>
                        <a:rPr lang="en-US" sz="1400" b="1" dirty="0" smtClean="0"/>
                        <a:t>Qualifications</a:t>
                      </a:r>
                      <a:endParaRPr lang="en-US" sz="1400" b="1" dirty="0"/>
                    </a:p>
                  </a:txBody>
                  <a:tcPr/>
                </a:tc>
                <a:tc>
                  <a:txBody>
                    <a:bodyPr/>
                    <a:lstStyle/>
                    <a:p>
                      <a:r>
                        <a:rPr lang="en-US" sz="1400" dirty="0" smtClean="0"/>
                        <a:t>Academic</a:t>
                      </a:r>
                      <a:r>
                        <a:rPr lang="en-US" sz="1400" baseline="0" dirty="0" smtClean="0"/>
                        <a:t> Competence + Leadership/managerial skills</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672"/>
            <a:ext cx="8915400" cy="792088"/>
          </a:xfrm>
        </p:spPr>
        <p:txBody>
          <a:bodyPr/>
          <a:lstStyle/>
          <a:p>
            <a:r>
              <a:rPr lang="en-US" sz="2400" b="1" dirty="0" smtClean="0"/>
              <a:t>Five </a:t>
            </a:r>
            <a:r>
              <a:rPr lang="en-US" sz="2400" b="1" dirty="0" smtClean="0"/>
              <a:t>Principal Mechanisms of Coordination for the steering of the university sector</a:t>
            </a:r>
            <a:endParaRPr lang="en-US" sz="2400" b="1" dirty="0"/>
          </a:p>
        </p:txBody>
      </p:sp>
      <p:sp>
        <p:nvSpPr>
          <p:cNvPr id="3" name="Content Placeholder 2"/>
          <p:cNvSpPr>
            <a:spLocks noGrp="1"/>
          </p:cNvSpPr>
          <p:nvPr>
            <p:ph idx="1"/>
          </p:nvPr>
        </p:nvSpPr>
        <p:spPr>
          <a:xfrm>
            <a:off x="457200" y="1219200"/>
            <a:ext cx="8229600" cy="4320480"/>
          </a:xfrm>
        </p:spPr>
        <p:txBody>
          <a:bodyPr/>
          <a:lstStyle/>
          <a:p>
            <a:pPr>
              <a:lnSpc>
                <a:spcPct val="150000"/>
              </a:lnSpc>
            </a:pPr>
            <a:endParaRPr lang="en-US" sz="1800" dirty="0" smtClean="0"/>
          </a:p>
          <a:p>
            <a:pPr>
              <a:lnSpc>
                <a:spcPct val="150000"/>
              </a:lnSpc>
              <a:buAutoNum type="arabicParenBoth"/>
            </a:pPr>
            <a:r>
              <a:rPr lang="en-US" sz="1800" dirty="0" smtClean="0"/>
              <a:t>State</a:t>
            </a:r>
            <a:r>
              <a:rPr lang="en-US" sz="1800" dirty="0" smtClean="0"/>
              <a:t> Regulation (SR)</a:t>
            </a:r>
          </a:p>
          <a:p>
            <a:pPr>
              <a:lnSpc>
                <a:spcPct val="150000"/>
              </a:lnSpc>
              <a:buAutoNum type="arabicParenBoth"/>
            </a:pPr>
            <a:r>
              <a:rPr lang="en-US" sz="1800" dirty="0" smtClean="0"/>
              <a:t>Stakeholder</a:t>
            </a:r>
            <a:r>
              <a:rPr lang="en-US" sz="1800" dirty="0" smtClean="0"/>
              <a:t> Guidance (SG)</a:t>
            </a:r>
          </a:p>
          <a:p>
            <a:pPr>
              <a:lnSpc>
                <a:spcPct val="150000"/>
              </a:lnSpc>
              <a:buAutoNum type="arabicParenBoth"/>
            </a:pPr>
            <a:r>
              <a:rPr lang="en-US" sz="1800" dirty="0" smtClean="0"/>
              <a:t>Academic Self </a:t>
            </a:r>
            <a:r>
              <a:rPr lang="en-US" sz="1800" dirty="0" smtClean="0"/>
              <a:t>Governance (ASR)</a:t>
            </a:r>
          </a:p>
          <a:p>
            <a:pPr>
              <a:lnSpc>
                <a:spcPct val="150000"/>
              </a:lnSpc>
              <a:buAutoNum type="arabicParenBoth"/>
            </a:pPr>
            <a:r>
              <a:rPr lang="en-US" sz="1800" dirty="0" smtClean="0"/>
              <a:t>Managerial Self – </a:t>
            </a:r>
            <a:r>
              <a:rPr lang="en-US" sz="1800" dirty="0" smtClean="0"/>
              <a:t>governance (MSR)</a:t>
            </a:r>
          </a:p>
          <a:p>
            <a:pPr>
              <a:lnSpc>
                <a:spcPct val="150000"/>
              </a:lnSpc>
              <a:buAutoNum type="arabicParenBoth"/>
            </a:pPr>
            <a:r>
              <a:rPr lang="en-US" sz="1800" dirty="0" smtClean="0"/>
              <a:t>Competition (</a:t>
            </a:r>
            <a:r>
              <a:rPr lang="en-US" sz="1800" dirty="0" smtClean="0"/>
              <a:t>C</a:t>
            </a:r>
            <a:r>
              <a:rPr lang="en-US" sz="1800" dirty="0" smtClean="0"/>
              <a:t>)</a:t>
            </a:r>
          </a:p>
          <a:p>
            <a:pPr>
              <a:lnSpc>
                <a:spcPct val="150000"/>
              </a:lnSpc>
            </a:pPr>
            <a:endParaRPr lang="en-US" sz="1800" dirty="0" smtClean="0"/>
          </a:p>
          <a:p>
            <a:pPr>
              <a:lnSpc>
                <a:spcPct val="150000"/>
              </a:lnSpc>
            </a:pPr>
            <a:endParaRPr lang="en-US" sz="1800" dirty="0" smtClean="0"/>
          </a:p>
          <a:p>
            <a:pPr algn="ctr">
              <a:lnSpc>
                <a:spcPct val="150000"/>
              </a:lnSpc>
            </a:pPr>
            <a:r>
              <a:rPr lang="en-US" sz="1800" dirty="0" smtClean="0"/>
              <a:t>(Clark, 1979; Braun &amp; </a:t>
            </a:r>
            <a:r>
              <a:rPr lang="en-US" sz="1800" dirty="0" err="1" smtClean="0"/>
              <a:t>Merrien</a:t>
            </a:r>
            <a:r>
              <a:rPr lang="en-US" sz="1800" dirty="0" smtClean="0"/>
              <a:t>, 1999; </a:t>
            </a:r>
            <a:r>
              <a:rPr lang="en-US" sz="1800" dirty="0" err="1" smtClean="0"/>
              <a:t>Schimank</a:t>
            </a:r>
            <a:r>
              <a:rPr lang="en-US" sz="1800" dirty="0" smtClean="0"/>
              <a:t>, </a:t>
            </a:r>
            <a:r>
              <a:rPr lang="en-US" sz="1800" dirty="0" err="1" smtClean="0"/>
              <a:t>Kehm</a:t>
            </a:r>
            <a:r>
              <a:rPr lang="en-US" sz="1800" dirty="0" smtClean="0"/>
              <a:t> &amp; Enders, </a:t>
            </a:r>
            <a:r>
              <a:rPr lang="en-US" sz="1800" dirty="0" smtClean="0"/>
              <a:t>1999; </a:t>
            </a:r>
            <a:r>
              <a:rPr lang="en-US" sz="1800" i="1" dirty="0" smtClean="0">
                <a:latin typeface="Sommet bold"/>
              </a:rPr>
              <a:t>De Boer, Enders &amp; </a:t>
            </a:r>
            <a:r>
              <a:rPr lang="en-US" sz="1800" i="1" dirty="0" err="1" smtClean="0">
                <a:latin typeface="Sommet bold"/>
              </a:rPr>
              <a:t>Schimank</a:t>
            </a:r>
            <a:r>
              <a:rPr lang="en-US" sz="1800" i="1" dirty="0" smtClean="0">
                <a:latin typeface="Sommet bold"/>
              </a:rPr>
              <a:t>, 2009</a:t>
            </a:r>
            <a:r>
              <a:rPr lang="en-US" sz="1800" dirty="0" smtClean="0"/>
              <a:t>)</a:t>
            </a:r>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609600" y="762000"/>
          <a:ext cx="8305800" cy="4800600"/>
        </p:xfrm>
        <a:graphic>
          <a:graphicData uri="http://schemas.openxmlformats.org/drawingml/2006/table">
            <a:tbl>
              <a:tblPr firstRow="1" bandRow="1">
                <a:tableStyleId>{5C22544A-7EE6-4342-B048-85BDC9FD1C3A}</a:tableStyleId>
              </a:tblPr>
              <a:tblGrid>
                <a:gridCol w="4152900"/>
                <a:gridCol w="4152900"/>
              </a:tblGrid>
              <a:tr h="4800600">
                <a:tc>
                  <a:txBody>
                    <a:bodyPr/>
                    <a:lstStyle/>
                    <a:p>
                      <a:pPr algn="ctr"/>
                      <a:r>
                        <a:rPr lang="en-US" dirty="0" smtClean="0">
                          <a:solidFill>
                            <a:srgbClr val="000000"/>
                          </a:solidFill>
                        </a:rPr>
                        <a:t>TRADITIONAL MODEL</a:t>
                      </a:r>
                    </a:p>
                    <a:p>
                      <a:pPr algn="ctr"/>
                      <a:endParaRPr lang="en-US" dirty="0" smtClean="0"/>
                    </a:p>
                    <a:p>
                      <a:pPr algn="ctr"/>
                      <a:endParaRPr lang="en-US" dirty="0"/>
                    </a:p>
                  </a:txBody>
                  <a:tcPr>
                    <a:solidFill>
                      <a:srgbClr val="FFFFFF"/>
                    </a:solidFill>
                  </a:tcPr>
                </a:tc>
                <a:tc>
                  <a:txBody>
                    <a:bodyPr/>
                    <a:lstStyle/>
                    <a:p>
                      <a:pPr algn="ctr"/>
                      <a:r>
                        <a:rPr lang="en-US" dirty="0" smtClean="0">
                          <a:solidFill>
                            <a:schemeClr val="tx1"/>
                          </a:solidFill>
                        </a:rPr>
                        <a:t>ENTREPRENEURIAL MODEL</a:t>
                      </a:r>
                      <a:endParaRPr lang="en-US" dirty="0">
                        <a:solidFill>
                          <a:schemeClr val="tx1"/>
                        </a:solidFill>
                      </a:endParaRPr>
                    </a:p>
                  </a:txBody>
                  <a:tcPr>
                    <a:solidFill>
                      <a:srgbClr val="FFFFFF"/>
                    </a:solidFill>
                  </a:tcPr>
                </a:tc>
              </a:tr>
            </a:tbl>
          </a:graphicData>
        </a:graphic>
      </p:graphicFrame>
      <p:cxnSp>
        <p:nvCxnSpPr>
          <p:cNvPr id="7" name="Straight Connector 6"/>
          <p:cNvCxnSpPr/>
          <p:nvPr/>
        </p:nvCxnSpPr>
        <p:spPr>
          <a:xfrm rot="5400000">
            <a:off x="-799306" y="3162300"/>
            <a:ext cx="3123406"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494506" y="3161506"/>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62000" y="16002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62000" y="4724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62000" y="19050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62000" y="22098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2000" y="25146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62000" y="2819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62000" y="31242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62000" y="34290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762000" y="37338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62000" y="40386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62000" y="44196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381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342106" y="3162300"/>
            <a:ext cx="3124994"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5240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1524000" y="4724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15240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5240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5240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5240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15240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15240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15240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15240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1524000" y="4419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5400000">
            <a:off x="800894" y="3161506"/>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5400000">
            <a:off x="1181894" y="3161506"/>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23622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23622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3622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23622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23622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23622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23622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23622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23622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2362200" y="4343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2362200" y="4724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5400000">
            <a:off x="16383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5400000">
            <a:off x="2020094" y="3161506"/>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32004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200400" y="4724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32004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32004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32004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32004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32004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32004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32004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2004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3200400" y="4343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2782094" y="3161506"/>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39624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5400000">
            <a:off x="2400300" y="3162300"/>
            <a:ext cx="3124994"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a:off x="3962400" y="4724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39624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39624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39624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a:off x="39624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39624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39624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39624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39624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3962400" y="4343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rot="5400000">
            <a:off x="2439194" y="2819400"/>
            <a:ext cx="4266406"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304800" y="685800"/>
            <a:ext cx="8686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5400000">
            <a:off x="-1866106" y="2857500"/>
            <a:ext cx="4342606"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304800" y="4953000"/>
            <a:ext cx="86868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rot="5400000">
            <a:off x="6858000" y="2819400"/>
            <a:ext cx="4267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rot="5400000">
            <a:off x="33147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rot="5400000">
            <a:off x="3696494" y="3161506"/>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48768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a:off x="48768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a:off x="48768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a:off x="48768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a:off x="48768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a:off x="48768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a:off x="48768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a:off x="48768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a:off x="48768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a:off x="4876800" y="4343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a:off x="4876800" y="4724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rot="5400000">
            <a:off x="40767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rot="5400000">
            <a:off x="4458494" y="3162300"/>
            <a:ext cx="3123406"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56388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56388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56388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a:off x="56388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a:off x="56388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56388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a:xfrm rot="10800000">
            <a:off x="5640388" y="3429000"/>
            <a:ext cx="37941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a:off x="56388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a:off x="56388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5638800" y="4343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5638800" y="4724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rot="5400000">
            <a:off x="4839494" y="3161506"/>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rot="5400000">
            <a:off x="52197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a:off x="64008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64008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a:off x="64008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a:off x="64008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64008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a:off x="64008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64008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64008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a:xfrm>
            <a:off x="64008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a:off x="6400800" y="4343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a:off x="6400800" y="4724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rot="5400000">
            <a:off x="56007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rot="5400000">
            <a:off x="59817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rot="5400000">
            <a:off x="64389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rot="5400000">
            <a:off x="68199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a:off x="71628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a:off x="80010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a:off x="71628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a:off x="71628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a:off x="71628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a:off x="71628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a:off x="71628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a:off x="71628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a:off x="71628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a:xfrm>
            <a:off x="71628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p:nvCxnSpPr>
        <p:spPr>
          <a:xfrm>
            <a:off x="7162800" y="4343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a:off x="7162800" y="4724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a:off x="80010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a:off x="80010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a:off x="80010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a:off x="80010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a:off x="80010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80010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80010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a:off x="80010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a:off x="8001000" y="4343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8001000" y="472440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64" name="TextBox 363"/>
          <p:cNvSpPr txBox="1"/>
          <p:nvPr/>
        </p:nvSpPr>
        <p:spPr>
          <a:xfrm>
            <a:off x="838200" y="5334000"/>
            <a:ext cx="7924800" cy="1175706"/>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US" sz="1600" dirty="0" smtClean="0">
                <a:latin typeface="Sommet bold"/>
              </a:rPr>
              <a:t>SR = State Regulation; ASR = Academic Self –Governance; SG = Stakeholder Guidance; MSR = Managerial Self-governance; C = Competition</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600" i="0" u="none" strike="noStrike" kern="1200" cap="none" spc="0" normalizeH="0" baseline="0" noProof="0" dirty="0" smtClean="0">
              <a:ln>
                <a:noFill/>
              </a:ln>
              <a:solidFill>
                <a:schemeClr val="tx1"/>
              </a:solidFill>
              <a:effectLst/>
              <a:uLnTx/>
              <a:uFillTx/>
              <a:latin typeface="Sommet bold"/>
              <a:ea typeface="+mn-ea"/>
              <a:cs typeface="+mn-cs"/>
            </a:endParaRPr>
          </a:p>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lang="en-US" sz="1600" i="1" dirty="0" smtClean="0">
                <a:latin typeface="Sommet bold"/>
              </a:rPr>
              <a:t>(De Boer, Enders &amp; </a:t>
            </a:r>
            <a:r>
              <a:rPr lang="en-US" sz="1600" i="1" dirty="0" err="1" smtClean="0">
                <a:latin typeface="Sommet bold"/>
              </a:rPr>
              <a:t>Schimank</a:t>
            </a:r>
            <a:r>
              <a:rPr lang="en-US" sz="1600" i="1" dirty="0" smtClean="0">
                <a:latin typeface="Sommet bold"/>
              </a:rPr>
              <a:t>, 2005; De Boer, Enders &amp; </a:t>
            </a:r>
            <a:r>
              <a:rPr lang="en-US" sz="1600" i="1" dirty="0" err="1" smtClean="0">
                <a:latin typeface="Sommet bold"/>
              </a:rPr>
              <a:t>Schimank</a:t>
            </a:r>
            <a:r>
              <a:rPr lang="en-US" sz="1600" i="1" dirty="0" smtClean="0">
                <a:latin typeface="Sommet bold"/>
              </a:rPr>
              <a:t>, 2009)</a:t>
            </a:r>
            <a:endParaRPr kumimoji="0" lang="en-US" sz="1600" i="1"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365" name="TextBox 364"/>
          <p:cNvSpPr txBox="1"/>
          <p:nvPr/>
        </p:nvSpPr>
        <p:spPr>
          <a:xfrm>
            <a:off x="609600" y="2286000"/>
            <a:ext cx="6858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SR</a:t>
            </a:r>
          </a:p>
        </p:txBody>
      </p:sp>
      <p:sp>
        <p:nvSpPr>
          <p:cNvPr id="367" name="Rectangle 366"/>
          <p:cNvSpPr/>
          <p:nvPr/>
        </p:nvSpPr>
        <p:spPr>
          <a:xfrm>
            <a:off x="609600" y="2209800"/>
            <a:ext cx="6096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TextBox 367"/>
          <p:cNvSpPr txBox="1"/>
          <p:nvPr/>
        </p:nvSpPr>
        <p:spPr>
          <a:xfrm>
            <a:off x="685800" y="2209800"/>
            <a:ext cx="533400"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SR</a:t>
            </a:r>
          </a:p>
        </p:txBody>
      </p:sp>
      <p:sp>
        <p:nvSpPr>
          <p:cNvPr id="369" name="Rectangle 368"/>
          <p:cNvSpPr/>
          <p:nvPr/>
        </p:nvSpPr>
        <p:spPr>
          <a:xfrm>
            <a:off x="1447800" y="2286000"/>
            <a:ext cx="6096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TextBox 369"/>
          <p:cNvSpPr txBox="1"/>
          <p:nvPr/>
        </p:nvSpPr>
        <p:spPr>
          <a:xfrm>
            <a:off x="1371600" y="2286000"/>
            <a:ext cx="6858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ASR</a:t>
            </a:r>
          </a:p>
        </p:txBody>
      </p:sp>
      <p:sp>
        <p:nvSpPr>
          <p:cNvPr id="371" name="Rectangle 370"/>
          <p:cNvSpPr/>
          <p:nvPr/>
        </p:nvSpPr>
        <p:spPr>
          <a:xfrm>
            <a:off x="2286000" y="3810000"/>
            <a:ext cx="5334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TextBox 371"/>
          <p:cNvSpPr txBox="1"/>
          <p:nvPr/>
        </p:nvSpPr>
        <p:spPr>
          <a:xfrm>
            <a:off x="2286000" y="3810000"/>
            <a:ext cx="5334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SG</a:t>
            </a:r>
          </a:p>
        </p:txBody>
      </p:sp>
      <p:sp>
        <p:nvSpPr>
          <p:cNvPr id="373" name="Rectangle 372"/>
          <p:cNvSpPr/>
          <p:nvPr/>
        </p:nvSpPr>
        <p:spPr>
          <a:xfrm>
            <a:off x="3124200" y="4267200"/>
            <a:ext cx="5334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TextBox 373"/>
          <p:cNvSpPr txBox="1"/>
          <p:nvPr/>
        </p:nvSpPr>
        <p:spPr>
          <a:xfrm>
            <a:off x="3048000" y="4267200"/>
            <a:ext cx="6858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MSR</a:t>
            </a:r>
          </a:p>
        </p:txBody>
      </p:sp>
      <p:sp>
        <p:nvSpPr>
          <p:cNvPr id="375" name="Rectangle 374"/>
          <p:cNvSpPr/>
          <p:nvPr/>
        </p:nvSpPr>
        <p:spPr>
          <a:xfrm>
            <a:off x="3886200" y="3810000"/>
            <a:ext cx="5334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TextBox 375"/>
          <p:cNvSpPr txBox="1"/>
          <p:nvPr/>
        </p:nvSpPr>
        <p:spPr>
          <a:xfrm>
            <a:off x="3962400" y="3810000"/>
            <a:ext cx="4572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C</a:t>
            </a:r>
          </a:p>
        </p:txBody>
      </p:sp>
      <p:sp>
        <p:nvSpPr>
          <p:cNvPr id="377" name="Rectangle 376"/>
          <p:cNvSpPr/>
          <p:nvPr/>
        </p:nvSpPr>
        <p:spPr>
          <a:xfrm>
            <a:off x="4800600" y="3886200"/>
            <a:ext cx="5334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TextBox 377"/>
          <p:cNvSpPr txBox="1"/>
          <p:nvPr/>
        </p:nvSpPr>
        <p:spPr>
          <a:xfrm>
            <a:off x="4800600" y="3886200"/>
            <a:ext cx="6096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SR</a:t>
            </a:r>
          </a:p>
        </p:txBody>
      </p:sp>
      <p:sp>
        <p:nvSpPr>
          <p:cNvPr id="379" name="Rectangle 378"/>
          <p:cNvSpPr/>
          <p:nvPr/>
        </p:nvSpPr>
        <p:spPr>
          <a:xfrm>
            <a:off x="5562600" y="4114800"/>
            <a:ext cx="609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TextBox 379"/>
          <p:cNvSpPr txBox="1"/>
          <p:nvPr/>
        </p:nvSpPr>
        <p:spPr>
          <a:xfrm>
            <a:off x="5562600" y="4114800"/>
            <a:ext cx="6096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ASR</a:t>
            </a:r>
          </a:p>
        </p:txBody>
      </p:sp>
      <p:sp>
        <p:nvSpPr>
          <p:cNvPr id="381" name="Rectangle 380"/>
          <p:cNvSpPr/>
          <p:nvPr/>
        </p:nvSpPr>
        <p:spPr>
          <a:xfrm>
            <a:off x="6324600" y="2362200"/>
            <a:ext cx="5334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TextBox 381"/>
          <p:cNvSpPr txBox="1"/>
          <p:nvPr/>
        </p:nvSpPr>
        <p:spPr>
          <a:xfrm>
            <a:off x="6324600" y="2438400"/>
            <a:ext cx="6096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SG</a:t>
            </a:r>
          </a:p>
        </p:txBody>
      </p:sp>
      <p:sp>
        <p:nvSpPr>
          <p:cNvPr id="383" name="Rectangle 382"/>
          <p:cNvSpPr/>
          <p:nvPr/>
        </p:nvSpPr>
        <p:spPr>
          <a:xfrm>
            <a:off x="7086600" y="2133600"/>
            <a:ext cx="6096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TextBox 383"/>
          <p:cNvSpPr txBox="1"/>
          <p:nvPr/>
        </p:nvSpPr>
        <p:spPr>
          <a:xfrm>
            <a:off x="7086600" y="2209800"/>
            <a:ext cx="6096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MS</a:t>
            </a:r>
          </a:p>
        </p:txBody>
      </p:sp>
      <p:sp>
        <p:nvSpPr>
          <p:cNvPr id="385" name="Rectangle 384"/>
          <p:cNvSpPr/>
          <p:nvPr/>
        </p:nvSpPr>
        <p:spPr>
          <a:xfrm>
            <a:off x="7924800" y="1981200"/>
            <a:ext cx="5334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TextBox 385"/>
          <p:cNvSpPr txBox="1"/>
          <p:nvPr/>
        </p:nvSpPr>
        <p:spPr>
          <a:xfrm>
            <a:off x="8001000" y="1981200"/>
            <a:ext cx="5334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C</a:t>
            </a:r>
          </a:p>
        </p:txBody>
      </p:sp>
      <p:sp>
        <p:nvSpPr>
          <p:cNvPr id="162" name="Right Arrow 161"/>
          <p:cNvSpPr/>
          <p:nvPr/>
        </p:nvSpPr>
        <p:spPr>
          <a:xfrm>
            <a:off x="4191000" y="1219200"/>
            <a:ext cx="762000" cy="2286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Convergence</a:t>
            </a:r>
            <a:r>
              <a:rPr lang="en-US" b="1" dirty="0" smtClean="0"/>
              <a:t> </a:t>
            </a:r>
            <a:r>
              <a:rPr lang="en-US" b="1" dirty="0" smtClean="0"/>
              <a:t>among</a:t>
            </a:r>
            <a:r>
              <a:rPr lang="en-US" b="1" dirty="0" smtClean="0"/>
              <a:t> UG Arrangements</a:t>
            </a:r>
            <a:endParaRPr lang="en-US" b="1" dirty="0"/>
          </a:p>
        </p:txBody>
      </p:sp>
      <p:sp>
        <p:nvSpPr>
          <p:cNvPr id="3" name="Content Placeholder 2"/>
          <p:cNvSpPr>
            <a:spLocks noGrp="1"/>
          </p:cNvSpPr>
          <p:nvPr>
            <p:ph idx="1"/>
          </p:nvPr>
        </p:nvSpPr>
        <p:spPr/>
        <p:txBody>
          <a:bodyPr/>
          <a:lstStyle/>
          <a:p>
            <a:r>
              <a:rPr lang="en-US" b="1" dirty="0" smtClean="0"/>
              <a:t>HARD GOVERNANCE</a:t>
            </a:r>
          </a:p>
          <a:p>
            <a:pPr>
              <a:buFontTx/>
              <a:buChar char="-"/>
            </a:pPr>
            <a:r>
              <a:rPr lang="en-US" dirty="0" smtClean="0"/>
              <a:t>Government use explicit strategy and regulatory frameworks (rules) and widely distributed structure that fits the strategy</a:t>
            </a:r>
          </a:p>
          <a:p>
            <a:pPr>
              <a:buFontTx/>
              <a:buChar char="-"/>
            </a:pPr>
            <a:r>
              <a:rPr lang="en-US" dirty="0" smtClean="0"/>
              <a:t>The imposition of rules and codes must be tempered by recognition that innovation must not be stifled.</a:t>
            </a:r>
          </a:p>
          <a:p>
            <a:pPr>
              <a:buFontTx/>
              <a:buChar char="-"/>
            </a:pPr>
            <a:r>
              <a:rPr lang="en-AU" dirty="0" smtClean="0"/>
              <a:t>Responsibilities for higher education matters are very often not assigned to a single state body but are shared by several </a:t>
            </a:r>
          </a:p>
          <a:p>
            <a:pPr>
              <a:buFontTx/>
              <a:buChar char="-"/>
            </a:pPr>
            <a:r>
              <a:rPr lang="en-AU" dirty="0" smtClean="0"/>
              <a:t>Clarity of roles and responsibilities</a:t>
            </a:r>
          </a:p>
          <a:p>
            <a:pPr>
              <a:buFontTx/>
              <a:buChar char="-"/>
            </a:pPr>
            <a:r>
              <a:rPr lang="en-AU" dirty="0" smtClean="0"/>
              <a:t>Creation of Buffer Bodies</a:t>
            </a:r>
          </a:p>
          <a:p>
            <a:r>
              <a:rPr lang="en-AU" b="1" dirty="0" smtClean="0"/>
              <a:t>SOFT GOVERNANCE</a:t>
            </a:r>
          </a:p>
          <a:p>
            <a:pPr>
              <a:buFontTx/>
              <a:buChar char="-"/>
            </a:pPr>
            <a:r>
              <a:rPr lang="en-AU" dirty="0" smtClean="0"/>
              <a:t>Human dynamics involved in UG</a:t>
            </a:r>
          </a:p>
          <a:p>
            <a:pPr>
              <a:buFontTx/>
              <a:buChar char="-"/>
            </a:pPr>
            <a:r>
              <a:rPr lang="en-AU" dirty="0" smtClean="0"/>
              <a:t>Decision –making Power vested and power regulated are predictors of institutional leaders’ actions</a:t>
            </a:r>
          </a:p>
          <a:p>
            <a:pPr>
              <a:buFontTx/>
              <a:buChar char="-"/>
            </a:pPr>
            <a:r>
              <a:rPr lang="en-US" dirty="0" smtClean="0"/>
              <a:t> University top leaders and departmental heads take change facilitating  actions (performance oriented)</a:t>
            </a:r>
          </a:p>
          <a:p>
            <a:pPr>
              <a:buFontTx/>
              <a:buChar char="-"/>
            </a:pPr>
            <a:r>
              <a:rPr lang="en-US" dirty="0" smtClean="0"/>
              <a:t>Quality of leadership</a:t>
            </a:r>
          </a:p>
          <a:p>
            <a:pPr>
              <a:buFontTx/>
              <a:buChar char="-"/>
            </a:pPr>
            <a:r>
              <a:rPr lang="en-US" dirty="0" smtClean="0"/>
              <a:t>Interaction relationship among levels through loose (non-rigidity) of rules and widely distributed and </a:t>
            </a:r>
            <a:r>
              <a:rPr lang="en-US" dirty="0" err="1" smtClean="0"/>
              <a:t>specialised</a:t>
            </a:r>
            <a:r>
              <a:rPr lang="en-US" dirty="0" smtClean="0"/>
              <a:t> </a:t>
            </a:r>
            <a:r>
              <a:rPr lang="en-US" dirty="0" err="1" smtClean="0"/>
              <a:t>organiszational</a:t>
            </a:r>
            <a:r>
              <a:rPr lang="en-US" dirty="0" smtClean="0"/>
              <a:t> structures (with intermediary/buffer governing bodies) and leadership actions to improve academic performance</a:t>
            </a:r>
          </a:p>
          <a:p>
            <a:pPr>
              <a:buFontTx/>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sz="3200" b="1" dirty="0" smtClean="0"/>
          </a:p>
          <a:p>
            <a:pPr algn="ctr"/>
            <a:endParaRPr lang="en-US" sz="3200" b="1" dirty="0" smtClean="0"/>
          </a:p>
          <a:p>
            <a:pPr algn="ctr"/>
            <a:endParaRPr lang="en-US" sz="3200" b="1" dirty="0" smtClean="0"/>
          </a:p>
          <a:p>
            <a:pPr algn="ctr"/>
            <a:r>
              <a:rPr lang="en-US" sz="3200" b="1" dirty="0" smtClean="0"/>
              <a:t>4. WHAT CAN VIETNAM LEARN FROM INTERNATIONAL PRACTICES? </a:t>
            </a:r>
            <a:endParaRPr lang="en-US" sz="32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Lessons on Good Governance Practices</a:t>
            </a:r>
            <a:endParaRPr lang="en-US" b="1" dirty="0"/>
          </a:p>
        </p:txBody>
      </p:sp>
      <p:sp>
        <p:nvSpPr>
          <p:cNvPr id="3" name="Content Placeholder 2"/>
          <p:cNvSpPr>
            <a:spLocks noGrp="1"/>
          </p:cNvSpPr>
          <p:nvPr>
            <p:ph idx="1"/>
          </p:nvPr>
        </p:nvSpPr>
        <p:spPr/>
        <p:txBody>
          <a:bodyPr/>
          <a:lstStyle/>
          <a:p>
            <a:pPr marL="457200" indent="-457200">
              <a:buAutoNum type="arabicPeriod"/>
            </a:pPr>
            <a:r>
              <a:rPr lang="en-AU" sz="2000" dirty="0" smtClean="0"/>
              <a:t>‘</a:t>
            </a:r>
            <a:r>
              <a:rPr lang="en-AU" sz="2000" i="1" dirty="0" smtClean="0"/>
              <a:t>Good </a:t>
            </a:r>
            <a:r>
              <a:rPr lang="en-AU" sz="2000" i="1" dirty="0" smtClean="0"/>
              <a:t>governance should be seen as an </a:t>
            </a:r>
            <a:r>
              <a:rPr lang="en-AU" sz="2000" i="1" dirty="0" smtClean="0">
                <a:solidFill>
                  <a:srgbClr val="FF0000"/>
                </a:solidFill>
              </a:rPr>
              <a:t>aid</a:t>
            </a:r>
            <a:r>
              <a:rPr lang="en-AU" sz="2000" i="1" dirty="0" smtClean="0"/>
              <a:t> to effectiveness. It is not there to inhibit enterprise [including universities] or innovation.</a:t>
            </a:r>
            <a:r>
              <a:rPr lang="en-AU" sz="2000" dirty="0" smtClean="0"/>
              <a:t>’ ’ (</a:t>
            </a:r>
            <a:r>
              <a:rPr lang="en-AU" sz="2000" dirty="0" err="1" smtClean="0"/>
              <a:t>Henard</a:t>
            </a:r>
            <a:r>
              <a:rPr lang="en-AU" sz="2000" dirty="0" smtClean="0"/>
              <a:t> &amp; </a:t>
            </a:r>
            <a:r>
              <a:rPr lang="en-AU" sz="2000" dirty="0" err="1" smtClean="0"/>
              <a:t>Mitterle</a:t>
            </a:r>
            <a:r>
              <a:rPr lang="en-AU" sz="2000" dirty="0" smtClean="0"/>
              <a:t>, 2009, </a:t>
            </a:r>
            <a:r>
              <a:rPr lang="en-AU" sz="2000" dirty="0" err="1" smtClean="0"/>
              <a:t>p</a:t>
            </a:r>
            <a:r>
              <a:rPr lang="en-AU" sz="2000" dirty="0" smtClean="0"/>
              <a:t>. 16)</a:t>
            </a:r>
            <a:r>
              <a:rPr lang="en-US" sz="2000" dirty="0" smtClean="0"/>
              <a:t> </a:t>
            </a:r>
          </a:p>
          <a:p>
            <a:pPr marL="457200" indent="-457200">
              <a:buAutoNum type="arabicPeriod"/>
            </a:pPr>
            <a:r>
              <a:rPr lang="en-AU" sz="2000" i="1" dirty="0" smtClean="0"/>
              <a:t>‘Good governance in higher education could be seen as a method of reaching agreement on valid objectives and orientations of higher education </a:t>
            </a:r>
            <a:r>
              <a:rPr lang="en-AU" sz="2000" i="1" dirty="0" smtClean="0">
                <a:solidFill>
                  <a:srgbClr val="FF0000"/>
                </a:solidFill>
              </a:rPr>
              <a:t>(fitness of purpose) </a:t>
            </a:r>
            <a:r>
              <a:rPr lang="en-AU" sz="2000" i="1" dirty="0" smtClean="0"/>
              <a:t>and of developing strategies and instruments to implement them in practice </a:t>
            </a:r>
            <a:r>
              <a:rPr lang="en-AU" sz="2000" i="1" dirty="0" smtClean="0">
                <a:solidFill>
                  <a:srgbClr val="FF0000"/>
                </a:solidFill>
              </a:rPr>
              <a:t>(fitness for purpose)</a:t>
            </a:r>
            <a:r>
              <a:rPr lang="en-AU" sz="2000" i="1" dirty="0" smtClean="0"/>
              <a:t>.’ (Kohler &amp; Huber, 2006, p.13)</a:t>
            </a:r>
          </a:p>
          <a:p>
            <a:pPr marL="457200" indent="-457200">
              <a:buFont typeface="Arial" pitchFamily="34" charset="0"/>
              <a:buAutoNum type="arabicPeriod"/>
            </a:pPr>
            <a:r>
              <a:rPr lang="en-AU" sz="2000" i="1" dirty="0" smtClean="0"/>
              <a:t>‘Every </a:t>
            </a:r>
            <a:r>
              <a:rPr lang="en-AU" sz="2000" i="1" dirty="0" smtClean="0"/>
              <a:t>jurisdiction (and to some extent, every institution) needs to determine the governance arrangement that is most </a:t>
            </a:r>
            <a:r>
              <a:rPr lang="en-AU" sz="2000" i="1" dirty="0" smtClean="0">
                <a:solidFill>
                  <a:srgbClr val="FF0000"/>
                </a:solidFill>
              </a:rPr>
              <a:t>compatible</a:t>
            </a:r>
            <a:r>
              <a:rPr lang="en-AU" sz="2000" i="1" dirty="0" smtClean="0"/>
              <a:t> with its own traditions and aspirations.’</a:t>
            </a:r>
            <a:r>
              <a:rPr lang="en-AU" sz="2000" dirty="0" smtClean="0"/>
              <a:t> (Farquhar, 2006</a:t>
            </a:r>
            <a:r>
              <a:rPr lang="en-AU" sz="2000" dirty="0" smtClean="0"/>
              <a:t>, p.146</a:t>
            </a:r>
            <a:r>
              <a:rPr lang="en-AU" sz="2000" dirty="0" smtClean="0"/>
              <a:t>) </a:t>
            </a:r>
            <a:endParaRPr lang="en-AU" sz="2000" i="1" dirty="0" smtClean="0"/>
          </a:p>
          <a:p>
            <a:pPr marL="457200" indent="-457200">
              <a:buAutoNum type="arabicPeriod"/>
            </a:pPr>
            <a:r>
              <a:rPr lang="en-AU" sz="2000" i="1" dirty="0" smtClean="0"/>
              <a:t>Widely distributed bodies + Clarity of roles and responsibilities (Edwards, 2000)</a:t>
            </a:r>
          </a:p>
          <a:p>
            <a:pPr marL="457200" indent="-457200">
              <a:buAutoNum type="arabicPeriod"/>
            </a:pPr>
            <a:r>
              <a:rPr lang="en-AU" sz="2000" i="1" dirty="0" smtClean="0"/>
              <a:t>Institutional Leadership is one component of UG (Reed et al., 2002)</a:t>
            </a:r>
            <a:endParaRPr 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Recommendations for Policy makers and Practitioners</a:t>
            </a:r>
            <a:endParaRPr lang="en-US" sz="2400" b="1" dirty="0"/>
          </a:p>
        </p:txBody>
      </p:sp>
      <p:sp>
        <p:nvSpPr>
          <p:cNvPr id="3" name="Content Placeholder 2"/>
          <p:cNvSpPr>
            <a:spLocks noGrp="1"/>
          </p:cNvSpPr>
          <p:nvPr>
            <p:ph idx="1"/>
          </p:nvPr>
        </p:nvSpPr>
        <p:spPr/>
        <p:txBody>
          <a:bodyPr/>
          <a:lstStyle/>
          <a:p>
            <a:r>
              <a:rPr lang="en-US" sz="2000" b="1" dirty="0" smtClean="0"/>
              <a:t>HARD STEERAGE MECHANISMS</a:t>
            </a:r>
          </a:p>
          <a:p>
            <a:pPr>
              <a:buFontTx/>
              <a:buChar char="-"/>
            </a:pPr>
            <a:r>
              <a:rPr lang="en-US" sz="2000" dirty="0" smtClean="0"/>
              <a:t>Legal and constitutional frameworks, guidelines</a:t>
            </a:r>
          </a:p>
          <a:p>
            <a:pPr>
              <a:buFontTx/>
              <a:buChar char="-"/>
            </a:pPr>
            <a:r>
              <a:rPr lang="en-US" sz="2000" dirty="0" smtClean="0"/>
              <a:t>Structures and Structural Properties</a:t>
            </a:r>
          </a:p>
          <a:p>
            <a:pPr>
              <a:buFontTx/>
              <a:buChar char="-"/>
            </a:pPr>
            <a:r>
              <a:rPr lang="en-US" sz="2000" dirty="0" smtClean="0"/>
              <a:t>Funding System</a:t>
            </a:r>
          </a:p>
          <a:p>
            <a:pPr>
              <a:buFontTx/>
              <a:buChar char="-"/>
            </a:pPr>
            <a:r>
              <a:rPr lang="en-US" sz="2000" dirty="0" smtClean="0"/>
              <a:t>Stakeholder representations and roles</a:t>
            </a:r>
          </a:p>
          <a:p>
            <a:pPr>
              <a:buFontTx/>
              <a:buChar char="-"/>
            </a:pPr>
            <a:endParaRPr lang="en-US" sz="2000" dirty="0" smtClean="0"/>
          </a:p>
          <a:p>
            <a:r>
              <a:rPr lang="en-US" sz="2000" b="1" dirty="0" smtClean="0"/>
              <a:t>SOFT STEERAGE MECHANISMS</a:t>
            </a:r>
          </a:p>
          <a:p>
            <a:pPr>
              <a:buFontTx/>
              <a:buChar char="-"/>
            </a:pPr>
            <a:r>
              <a:rPr lang="en-US" sz="2000" dirty="0" smtClean="0"/>
              <a:t>Leadership actions, approaches, styles</a:t>
            </a:r>
          </a:p>
          <a:p>
            <a:pPr>
              <a:buFontTx/>
              <a:buChar char="-"/>
            </a:pPr>
            <a:r>
              <a:rPr lang="en-US" sz="2000" dirty="0" smtClean="0"/>
              <a:t>Positional leaders’ competence</a:t>
            </a:r>
          </a:p>
          <a:p>
            <a:pPr>
              <a:buFontTx/>
              <a:buChar char="-"/>
            </a:pPr>
            <a:r>
              <a:rPr lang="en-US" sz="2000" dirty="0" smtClean="0"/>
              <a:t>Distribution of power</a:t>
            </a:r>
          </a:p>
          <a:p>
            <a:pPr>
              <a:buFontTx/>
              <a:buChar char="-"/>
            </a:pPr>
            <a:r>
              <a:rPr lang="en-US" sz="2000" dirty="0" smtClean="0"/>
              <a:t>Power vested &amp; regulated </a:t>
            </a:r>
            <a:r>
              <a:rPr lang="en-US" sz="2000" dirty="0" err="1" smtClean="0">
                <a:latin typeface="Wingdings"/>
                <a:ea typeface="Wingdings"/>
                <a:cs typeface="Wingdings"/>
              </a:rPr>
              <a:t></a:t>
            </a:r>
            <a:r>
              <a:rPr lang="en-US" sz="2000" dirty="0" smtClean="0"/>
              <a:t> Power exercised</a:t>
            </a:r>
          </a:p>
          <a:p>
            <a:pPr algn="ctr"/>
            <a:r>
              <a:rPr lang="en-US" sz="2000" dirty="0" smtClean="0"/>
              <a:t>	</a:t>
            </a:r>
            <a:r>
              <a:rPr lang="en-US" sz="2000" b="1" dirty="0" smtClean="0"/>
              <a:t>COMPATIBILITY + INTERACTION  BETWEEN HARD AND SOFT STEERAGE MECHANISMS</a:t>
            </a:r>
          </a:p>
          <a:p>
            <a:endParaRPr lang="en-US" sz="2000" dirty="0"/>
          </a:p>
        </p:txBody>
      </p:sp>
      <p:sp>
        <p:nvSpPr>
          <p:cNvPr id="4" name="Right Arrow 3"/>
          <p:cNvSpPr/>
          <p:nvPr/>
        </p:nvSpPr>
        <p:spPr>
          <a:xfrm>
            <a:off x="228600" y="5257800"/>
            <a:ext cx="457200" cy="1524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458200" cy="1143000"/>
          </a:xfrm>
        </p:spPr>
        <p:txBody>
          <a:bodyPr/>
          <a:lstStyle/>
          <a:p>
            <a:r>
              <a:rPr lang="en-US" sz="3600" b="1" dirty="0" smtClean="0"/>
              <a:t> </a:t>
            </a:r>
          </a:p>
        </p:txBody>
      </p:sp>
      <p:sp>
        <p:nvSpPr>
          <p:cNvPr id="20483" name="Content Placeholder 2"/>
          <p:cNvSpPr>
            <a:spLocks noGrp="1"/>
          </p:cNvSpPr>
          <p:nvPr>
            <p:ph idx="1"/>
          </p:nvPr>
        </p:nvSpPr>
        <p:spPr>
          <a:xfrm>
            <a:off x="457200" y="1219200"/>
            <a:ext cx="8458200" cy="5943600"/>
          </a:xfrm>
        </p:spPr>
        <p:txBody>
          <a:bodyPr/>
          <a:lstStyle/>
          <a:p>
            <a:pPr>
              <a:buFontTx/>
              <a:buNone/>
            </a:pPr>
            <a:endParaRPr lang="en-US" sz="2000" dirty="0" smtClean="0">
              <a:solidFill>
                <a:srgbClr val="FF0000"/>
              </a:solidFill>
            </a:endParaRPr>
          </a:p>
          <a:p>
            <a:pPr>
              <a:buFontTx/>
              <a:buNone/>
            </a:pPr>
            <a:endParaRPr lang="en-US" sz="2000" dirty="0" smtClean="0">
              <a:solidFill>
                <a:srgbClr val="FF0000"/>
              </a:solidFill>
            </a:endParaRPr>
          </a:p>
        </p:txBody>
      </p:sp>
      <p:pic>
        <p:nvPicPr>
          <p:cNvPr id="20484" name="Picture 5"/>
          <p:cNvPicPr>
            <a:picLocks noChangeAspect="1"/>
          </p:cNvPicPr>
          <p:nvPr/>
        </p:nvPicPr>
        <p:blipFill>
          <a:blip r:embed="rId3"/>
          <a:srcRect/>
          <a:stretch>
            <a:fillRect/>
          </a:stretch>
        </p:blipFill>
        <p:spPr bwMode="auto">
          <a:xfrm>
            <a:off x="2628900" y="274638"/>
            <a:ext cx="2832100" cy="5592762"/>
          </a:xfrm>
          <a:prstGeom prst="rect">
            <a:avLst/>
          </a:prstGeom>
          <a:noFill/>
          <a:ln w="9525">
            <a:noFill/>
            <a:miter lim="800000"/>
            <a:headEnd/>
            <a:tailEnd/>
          </a:ln>
        </p:spPr>
      </p:pic>
      <p:cxnSp>
        <p:nvCxnSpPr>
          <p:cNvPr id="6" name="Straight Connector 5"/>
          <p:cNvCxnSpPr/>
          <p:nvPr/>
        </p:nvCxnSpPr>
        <p:spPr>
          <a:xfrm flipV="1">
            <a:off x="4038600" y="1219200"/>
            <a:ext cx="2692400" cy="31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534150" y="900800"/>
            <a:ext cx="1936750" cy="646331"/>
          </a:xfrm>
          <a:prstGeom prst="rect">
            <a:avLst/>
          </a:prstGeom>
          <a:noFill/>
        </p:spPr>
        <p:txBody>
          <a:bodyPr wrap="square" rtlCol="0">
            <a:spAutoFit/>
          </a:bodyPr>
          <a:lstStyle/>
          <a:p>
            <a:pPr algn="ctr"/>
            <a:r>
              <a:rPr lang="en-US" b="1" dirty="0" smtClean="0"/>
              <a:t>WHERE I COME FROM</a:t>
            </a:r>
            <a:endParaRPr lang="en-US" b="1" dirty="0"/>
          </a:p>
        </p:txBody>
      </p:sp>
    </p:spTree>
  </p:cSld>
  <p:clrMapOvr>
    <a:masterClrMapping/>
  </p:clrMapOvr>
  <p:transition advTm="13833"/>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Recommendations</a:t>
            </a:r>
            <a:r>
              <a:rPr lang="en-US" sz="2400" b="1" dirty="0" smtClean="0"/>
              <a:t> for Practitioners &amp; Policy makers</a:t>
            </a:r>
            <a:endParaRPr lang="en-US" sz="2400" b="1" dirty="0"/>
          </a:p>
        </p:txBody>
      </p:sp>
      <p:sp>
        <p:nvSpPr>
          <p:cNvPr id="3" name="Content Placeholder 2"/>
          <p:cNvSpPr>
            <a:spLocks noGrp="1"/>
          </p:cNvSpPr>
          <p:nvPr>
            <p:ph idx="1"/>
          </p:nvPr>
        </p:nvSpPr>
        <p:spPr>
          <a:xfrm>
            <a:off x="381000" y="609600"/>
            <a:ext cx="8229600" cy="6248400"/>
          </a:xfrm>
        </p:spPr>
        <p:txBody>
          <a:bodyPr/>
          <a:lstStyle/>
          <a:p>
            <a:pPr algn="ctr"/>
            <a:endParaRPr lang="en-US" sz="1800" dirty="0" smtClean="0">
              <a:latin typeface="Calibri"/>
            </a:endParaRPr>
          </a:p>
          <a:p>
            <a:pPr>
              <a:buAutoNum type="arabicPeriod"/>
            </a:pPr>
            <a:r>
              <a:rPr lang="en-US" sz="2000" dirty="0" smtClean="0">
                <a:latin typeface="Calibri"/>
              </a:rPr>
              <a:t>Consensus</a:t>
            </a:r>
            <a:r>
              <a:rPr lang="en-US" sz="2000" dirty="0" smtClean="0">
                <a:latin typeface="Calibri"/>
              </a:rPr>
              <a:t> </a:t>
            </a:r>
            <a:r>
              <a:rPr lang="en-US" sz="2000" dirty="0" smtClean="0">
                <a:latin typeface="Calibri"/>
              </a:rPr>
              <a:t>about</a:t>
            </a:r>
            <a:r>
              <a:rPr lang="en-US" sz="2000" dirty="0" smtClean="0">
                <a:latin typeface="Calibri"/>
              </a:rPr>
              <a:t> </a:t>
            </a:r>
            <a:r>
              <a:rPr lang="en-US" sz="2000" dirty="0" smtClean="0">
                <a:solidFill>
                  <a:srgbClr val="FF0000"/>
                </a:solidFill>
                <a:latin typeface="Calibri"/>
              </a:rPr>
              <a:t>Purposes</a:t>
            </a:r>
            <a:r>
              <a:rPr lang="en-US" sz="2000" dirty="0" smtClean="0">
                <a:latin typeface="Calibri"/>
              </a:rPr>
              <a:t> of </a:t>
            </a:r>
            <a:r>
              <a:rPr lang="en-US" sz="2000" dirty="0" smtClean="0">
                <a:latin typeface="Calibri"/>
              </a:rPr>
              <a:t>HE among key actors</a:t>
            </a:r>
          </a:p>
          <a:p>
            <a:pPr>
              <a:buAutoNum type="arabicPeriod"/>
            </a:pPr>
            <a:r>
              <a:rPr lang="en-US" sz="2000" dirty="0" smtClean="0">
                <a:latin typeface="Calibri"/>
              </a:rPr>
              <a:t>Consensus and Establishment of</a:t>
            </a:r>
            <a:r>
              <a:rPr lang="en-US" sz="2000" dirty="0" smtClean="0">
                <a:latin typeface="Calibri"/>
              </a:rPr>
              <a:t> selected </a:t>
            </a:r>
            <a:r>
              <a:rPr lang="en-US" sz="2000" dirty="0" smtClean="0">
                <a:solidFill>
                  <a:srgbClr val="FF0000"/>
                </a:solidFill>
                <a:latin typeface="Calibri"/>
              </a:rPr>
              <a:t>Principles</a:t>
            </a:r>
            <a:r>
              <a:rPr lang="en-US" sz="2000" dirty="0" smtClean="0">
                <a:latin typeface="Calibri"/>
              </a:rPr>
              <a:t> </a:t>
            </a:r>
            <a:r>
              <a:rPr lang="en-US" sz="2000" dirty="0" smtClean="0">
                <a:latin typeface="Calibri"/>
              </a:rPr>
              <a:t>of UG</a:t>
            </a:r>
          </a:p>
          <a:p>
            <a:pPr>
              <a:buAutoNum type="arabicPeriod"/>
            </a:pPr>
            <a:r>
              <a:rPr lang="en-US" sz="2000" dirty="0" smtClean="0">
                <a:latin typeface="Calibri"/>
              </a:rPr>
              <a:t>Revisiting the</a:t>
            </a:r>
            <a:r>
              <a:rPr lang="en-US" sz="2000" dirty="0" smtClean="0">
                <a:latin typeface="Calibri"/>
              </a:rPr>
              <a:t> </a:t>
            </a:r>
            <a:r>
              <a:rPr lang="en-US" sz="2000" dirty="0" smtClean="0">
                <a:solidFill>
                  <a:srgbClr val="FF0000"/>
                </a:solidFill>
                <a:latin typeface="Calibri"/>
              </a:rPr>
              <a:t>P</a:t>
            </a:r>
            <a:r>
              <a:rPr lang="en-US" sz="2000" dirty="0" smtClean="0">
                <a:solidFill>
                  <a:srgbClr val="FF0000"/>
                </a:solidFill>
                <a:latin typeface="Calibri"/>
              </a:rPr>
              <a:t>ower </a:t>
            </a:r>
            <a:r>
              <a:rPr lang="en-US" sz="2000" dirty="0" smtClean="0">
                <a:solidFill>
                  <a:srgbClr val="FF0000"/>
                </a:solidFill>
                <a:latin typeface="Calibri"/>
              </a:rPr>
              <a:t>R</a:t>
            </a:r>
            <a:r>
              <a:rPr lang="en-US" sz="2000" dirty="0" smtClean="0">
                <a:solidFill>
                  <a:srgbClr val="FF0000"/>
                </a:solidFill>
                <a:latin typeface="Calibri"/>
              </a:rPr>
              <a:t>elationship </a:t>
            </a:r>
            <a:r>
              <a:rPr lang="en-US" sz="2000" dirty="0" smtClean="0">
                <a:latin typeface="Calibri"/>
              </a:rPr>
              <a:t>between Government and Universities</a:t>
            </a:r>
          </a:p>
          <a:p>
            <a:pPr>
              <a:buAutoNum type="arabicPeriod"/>
            </a:pPr>
            <a:r>
              <a:rPr lang="en-US" sz="2000" dirty="0" smtClean="0">
                <a:latin typeface="Calibri"/>
              </a:rPr>
              <a:t>Drafting and Issuing </a:t>
            </a:r>
            <a:r>
              <a:rPr lang="en-US" sz="2000" dirty="0" smtClean="0">
                <a:solidFill>
                  <a:srgbClr val="FF0000"/>
                </a:solidFill>
                <a:latin typeface="Calibri"/>
              </a:rPr>
              <a:t>Guidelines</a:t>
            </a:r>
            <a:r>
              <a:rPr lang="en-US" sz="2000" dirty="0" smtClean="0">
                <a:latin typeface="Calibri"/>
              </a:rPr>
              <a:t> for Good UG Practice, </a:t>
            </a:r>
            <a:r>
              <a:rPr lang="en-US" sz="2000" dirty="0" smtClean="0">
                <a:solidFill>
                  <a:srgbClr val="FF0000"/>
                </a:solidFill>
                <a:latin typeface="Calibri"/>
              </a:rPr>
              <a:t>Codes</a:t>
            </a:r>
            <a:r>
              <a:rPr lang="en-US" sz="2000" dirty="0" smtClean="0">
                <a:latin typeface="Calibri"/>
              </a:rPr>
              <a:t> of Governance Good Practice</a:t>
            </a:r>
          </a:p>
          <a:p>
            <a:pPr>
              <a:buAutoNum type="arabicPeriod"/>
            </a:pPr>
            <a:r>
              <a:rPr lang="en-US" sz="2000" dirty="0" smtClean="0">
                <a:solidFill>
                  <a:srgbClr val="FF0000"/>
                </a:solidFill>
                <a:latin typeface="Calibri"/>
              </a:rPr>
              <a:t>Funding</a:t>
            </a:r>
            <a:r>
              <a:rPr lang="en-US" sz="2000" dirty="0" smtClean="0">
                <a:latin typeface="Calibri"/>
              </a:rPr>
              <a:t> Improvements on the System</a:t>
            </a:r>
          </a:p>
          <a:p>
            <a:pPr>
              <a:buAutoNum type="arabicPeriod"/>
            </a:pPr>
            <a:r>
              <a:rPr lang="en-US" sz="2000" dirty="0" smtClean="0">
                <a:latin typeface="Calibri"/>
              </a:rPr>
              <a:t>Recognition of the importance of </a:t>
            </a:r>
            <a:r>
              <a:rPr lang="en-US" sz="2000" dirty="0" smtClean="0">
                <a:solidFill>
                  <a:srgbClr val="FF0000"/>
                </a:solidFill>
                <a:latin typeface="Calibri"/>
              </a:rPr>
              <a:t>University Board </a:t>
            </a:r>
            <a:r>
              <a:rPr lang="en-US" sz="2000" dirty="0" smtClean="0">
                <a:latin typeface="Calibri"/>
              </a:rPr>
              <a:t>and external </a:t>
            </a:r>
            <a:r>
              <a:rPr lang="en-US" sz="2000" dirty="0" smtClean="0">
                <a:latin typeface="Calibri"/>
              </a:rPr>
              <a:t>membership</a:t>
            </a:r>
          </a:p>
          <a:p>
            <a:pPr>
              <a:buAutoNum type="arabicPeriod"/>
            </a:pPr>
            <a:r>
              <a:rPr lang="en-US" sz="2000" dirty="0" smtClean="0">
                <a:latin typeface="Calibri"/>
              </a:rPr>
              <a:t>Granting more autonomy + </a:t>
            </a:r>
            <a:r>
              <a:rPr lang="en-US" sz="2000" dirty="0" smtClean="0">
                <a:solidFill>
                  <a:srgbClr val="FF0000"/>
                </a:solidFill>
                <a:latin typeface="Calibri"/>
              </a:rPr>
              <a:t>Accountability mechanism </a:t>
            </a:r>
            <a:r>
              <a:rPr lang="en-US" sz="2000" dirty="0" smtClean="0">
                <a:latin typeface="Calibri"/>
              </a:rPr>
              <a:t>(checks and balances, supervisory regimes)</a:t>
            </a:r>
          </a:p>
          <a:p>
            <a:pPr>
              <a:buAutoNum type="arabicPeriod"/>
            </a:pPr>
            <a:r>
              <a:rPr lang="en-US" sz="2000" dirty="0" smtClean="0">
                <a:latin typeface="Calibri"/>
              </a:rPr>
              <a:t>Provision of </a:t>
            </a:r>
            <a:r>
              <a:rPr lang="en-US" sz="2000" dirty="0" smtClean="0">
                <a:solidFill>
                  <a:srgbClr val="FF0000"/>
                </a:solidFill>
                <a:latin typeface="Calibri"/>
              </a:rPr>
              <a:t>a set of Principles</a:t>
            </a:r>
          </a:p>
          <a:p>
            <a:pPr>
              <a:buAutoNum type="arabicPeriod"/>
            </a:pPr>
            <a:r>
              <a:rPr lang="en-US" sz="2000" dirty="0" smtClean="0">
                <a:latin typeface="Calibri"/>
              </a:rPr>
              <a:t> Strong Institutional Leadership + Leaders’ </a:t>
            </a:r>
            <a:r>
              <a:rPr lang="en-US" sz="2000" dirty="0" smtClean="0">
                <a:solidFill>
                  <a:srgbClr val="FF0000"/>
                </a:solidFill>
                <a:latin typeface="Calibri"/>
              </a:rPr>
              <a:t>Actions</a:t>
            </a:r>
            <a:endParaRPr lang="en-US" sz="2000" dirty="0" smtClean="0">
              <a:solidFill>
                <a:srgbClr val="FF0000"/>
              </a:solidFill>
              <a:latin typeface="Calibri"/>
            </a:endParaRPr>
          </a:p>
          <a:p>
            <a:endParaRPr lang="en-US" sz="1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71128"/>
          </a:xfrm>
        </p:spPr>
        <p:txBody>
          <a:bodyPr/>
          <a:lstStyle/>
          <a:p>
            <a:r>
              <a:rPr lang="en-US" dirty="0" smtClean="0">
                <a:latin typeface="Calibri"/>
              </a:rPr>
              <a:t>Suggested Forms of Government Intervention (Steering)</a:t>
            </a:r>
            <a:endParaRPr lang="en-US" dirty="0"/>
          </a:p>
        </p:txBody>
      </p:sp>
      <p:sp>
        <p:nvSpPr>
          <p:cNvPr id="3" name="Content Placeholder 2"/>
          <p:cNvSpPr>
            <a:spLocks noGrp="1"/>
          </p:cNvSpPr>
          <p:nvPr>
            <p:ph idx="1"/>
          </p:nvPr>
        </p:nvSpPr>
        <p:spPr>
          <a:xfrm>
            <a:off x="533400" y="1524000"/>
            <a:ext cx="8229600" cy="4320480"/>
          </a:xfrm>
        </p:spPr>
        <p:txBody>
          <a:bodyPr/>
          <a:lstStyle/>
          <a:p>
            <a:endParaRPr lang="en-US" dirty="0" smtClean="0">
              <a:latin typeface="Calibri"/>
            </a:endParaRPr>
          </a:p>
          <a:p>
            <a:pPr algn="just">
              <a:buFontTx/>
              <a:buChar char="-"/>
            </a:pPr>
            <a:r>
              <a:rPr lang="en-US" sz="2000" dirty="0" smtClean="0">
                <a:latin typeface="Microsoft Sans Serif"/>
                <a:cs typeface="Microsoft Sans Serif"/>
              </a:rPr>
              <a:t>Exercise control through </a:t>
            </a:r>
            <a:r>
              <a:rPr lang="en-US" sz="2000" dirty="0" smtClean="0">
                <a:solidFill>
                  <a:srgbClr val="FF0000"/>
                </a:solidFill>
                <a:latin typeface="Microsoft Sans Serif"/>
                <a:cs typeface="Microsoft Sans Serif"/>
              </a:rPr>
              <a:t>approval of strategy</a:t>
            </a:r>
          </a:p>
          <a:p>
            <a:pPr algn="just">
              <a:buFontTx/>
              <a:buChar char="-"/>
            </a:pPr>
            <a:r>
              <a:rPr lang="en-US" sz="2000" dirty="0" smtClean="0">
                <a:latin typeface="Microsoft Sans Serif"/>
                <a:cs typeface="Microsoft Sans Serif"/>
              </a:rPr>
              <a:t>Concentrate on specification and clarification of </a:t>
            </a:r>
            <a:r>
              <a:rPr lang="en-US" sz="2000" dirty="0" smtClean="0">
                <a:solidFill>
                  <a:srgbClr val="FF0000"/>
                </a:solidFill>
                <a:latin typeface="Microsoft Sans Serif"/>
                <a:cs typeface="Microsoft Sans Serif"/>
              </a:rPr>
              <a:t>roles</a:t>
            </a:r>
          </a:p>
          <a:p>
            <a:pPr algn="just">
              <a:buFontTx/>
              <a:buChar char="-"/>
            </a:pPr>
            <a:r>
              <a:rPr lang="en-AU" sz="2000" dirty="0" smtClean="0">
                <a:latin typeface="Microsoft Sans Serif"/>
                <a:cs typeface="Microsoft Sans Serif"/>
              </a:rPr>
              <a:t>Agree </a:t>
            </a:r>
            <a:r>
              <a:rPr lang="en-AU" sz="2000" dirty="0" smtClean="0">
                <a:latin typeface="Microsoft Sans Serif"/>
                <a:cs typeface="Microsoft Sans Serif"/>
              </a:rPr>
              <a:t>through a </a:t>
            </a:r>
            <a:r>
              <a:rPr lang="en-AU" sz="2000" dirty="0" smtClean="0">
                <a:solidFill>
                  <a:srgbClr val="FF0000"/>
                </a:solidFill>
                <a:latin typeface="Microsoft Sans Serif"/>
                <a:cs typeface="Microsoft Sans Serif"/>
              </a:rPr>
              <a:t>contract</a:t>
            </a:r>
            <a:r>
              <a:rPr lang="en-AU" sz="2000" dirty="0" smtClean="0">
                <a:latin typeface="Microsoft Sans Serif"/>
                <a:cs typeface="Microsoft Sans Serif"/>
              </a:rPr>
              <a:t> with the institution that it should deliver certain outcomes in return for </a:t>
            </a:r>
            <a:r>
              <a:rPr lang="en-AU" sz="2000" dirty="0" smtClean="0">
                <a:latin typeface="Microsoft Sans Serif"/>
                <a:cs typeface="Microsoft Sans Serif"/>
              </a:rPr>
              <a:t>funding</a:t>
            </a:r>
          </a:p>
          <a:p>
            <a:pPr algn="just">
              <a:buFontTx/>
              <a:buChar char="-"/>
            </a:pPr>
            <a:r>
              <a:rPr lang="en-AU" sz="2000" dirty="0" smtClean="0">
                <a:latin typeface="Microsoft Sans Serif"/>
                <a:cs typeface="Microsoft Sans Serif"/>
              </a:rPr>
              <a:t>C</a:t>
            </a:r>
            <a:r>
              <a:rPr lang="en-AU" sz="2000" dirty="0" smtClean="0">
                <a:latin typeface="Microsoft Sans Serif"/>
                <a:cs typeface="Microsoft Sans Serif"/>
              </a:rPr>
              <a:t>reate </a:t>
            </a:r>
            <a:r>
              <a:rPr lang="en-AU" sz="2000" dirty="0" smtClean="0">
                <a:latin typeface="Microsoft Sans Serif"/>
                <a:cs typeface="Microsoft Sans Serif"/>
              </a:rPr>
              <a:t>a </a:t>
            </a:r>
            <a:r>
              <a:rPr lang="en-AU" sz="2000" dirty="0" smtClean="0">
                <a:solidFill>
                  <a:srgbClr val="FF0000"/>
                </a:solidFill>
                <a:latin typeface="Microsoft Sans Serif"/>
                <a:cs typeface="Microsoft Sans Serif"/>
              </a:rPr>
              <a:t>regime of regulation and reporting </a:t>
            </a:r>
            <a:r>
              <a:rPr lang="en-AU" sz="2000" dirty="0" smtClean="0">
                <a:latin typeface="Microsoft Sans Serif"/>
                <a:cs typeface="Microsoft Sans Serif"/>
              </a:rPr>
              <a:t>on performance.</a:t>
            </a:r>
            <a:r>
              <a:rPr lang="en-AU" sz="2000" dirty="0" smtClean="0">
                <a:latin typeface="Microsoft Sans Serif"/>
                <a:cs typeface="Microsoft Sans Serif"/>
              </a:rPr>
              <a:t> </a:t>
            </a:r>
          </a:p>
          <a:p>
            <a:pPr algn="just">
              <a:buFontTx/>
              <a:buChar char="-"/>
            </a:pPr>
            <a:r>
              <a:rPr lang="en-AU" sz="2000" dirty="0" smtClean="0">
                <a:latin typeface="Microsoft Sans Serif"/>
                <a:cs typeface="Microsoft Sans Serif"/>
              </a:rPr>
              <a:t>Influence </a:t>
            </a:r>
            <a:r>
              <a:rPr lang="en-AU" sz="2000" dirty="0" smtClean="0">
                <a:latin typeface="Microsoft Sans Serif"/>
                <a:cs typeface="Microsoft Sans Serif"/>
              </a:rPr>
              <a:t>behaviour by offering </a:t>
            </a:r>
            <a:r>
              <a:rPr lang="en-AU" sz="2000" dirty="0" smtClean="0">
                <a:solidFill>
                  <a:srgbClr val="FF0000"/>
                </a:solidFill>
                <a:latin typeface="Microsoft Sans Serif"/>
                <a:cs typeface="Microsoft Sans Serif"/>
              </a:rPr>
              <a:t>incentive funds </a:t>
            </a:r>
            <a:r>
              <a:rPr lang="en-AU" sz="2000" dirty="0" smtClean="0">
                <a:latin typeface="Microsoft Sans Serif"/>
                <a:cs typeface="Microsoft Sans Serif"/>
              </a:rPr>
              <a:t>if institutions adopt certain policies</a:t>
            </a:r>
            <a:r>
              <a:rPr lang="en-AU" sz="2000" dirty="0" smtClean="0">
                <a:latin typeface="Microsoft Sans Serif"/>
                <a:cs typeface="Microsoft Sans Serif"/>
              </a:rPr>
              <a:t>.</a:t>
            </a:r>
            <a:endParaRPr lang="en-US" sz="2000" dirty="0" smtClean="0">
              <a:latin typeface="Microsoft Sans Serif"/>
              <a:cs typeface="Microsoft Sans Serif"/>
            </a:endParaRPr>
          </a:p>
          <a:p>
            <a:pPr algn="just">
              <a:buFontTx/>
              <a:buChar char="-"/>
            </a:pPr>
            <a:r>
              <a:rPr lang="en-US" sz="2000" dirty="0" smtClean="0">
                <a:latin typeface="Microsoft Sans Serif"/>
                <a:cs typeface="Microsoft Sans Serif"/>
              </a:rPr>
              <a:t>A </a:t>
            </a:r>
            <a:r>
              <a:rPr lang="en-US" sz="2000" dirty="0" smtClean="0">
                <a:latin typeface="Microsoft Sans Serif"/>
                <a:cs typeface="Microsoft Sans Serif"/>
              </a:rPr>
              <a:t>requirement </a:t>
            </a:r>
            <a:r>
              <a:rPr lang="en-US" sz="2000" dirty="0" smtClean="0">
                <a:solidFill>
                  <a:srgbClr val="FF0000"/>
                </a:solidFill>
                <a:latin typeface="Microsoft Sans Serif"/>
                <a:cs typeface="Microsoft Sans Serif"/>
              </a:rPr>
              <a:t>to conform to </a:t>
            </a:r>
            <a:r>
              <a:rPr lang="en-US" sz="2000" dirty="0" smtClean="0">
                <a:latin typeface="Microsoft Sans Serif"/>
                <a:cs typeface="Microsoft Sans Serif"/>
              </a:rPr>
              <a:t>codes of governance  “good practice”</a:t>
            </a:r>
            <a:endParaRPr lang="en-US" sz="2000" dirty="0" smtClean="0">
              <a:latin typeface="Microsoft Sans Serif"/>
              <a:cs typeface="Microsoft Sans Serif"/>
            </a:endParaRPr>
          </a:p>
          <a:p>
            <a:pPr algn="just">
              <a:buFontTx/>
              <a:buChar char="-"/>
            </a:pPr>
            <a:r>
              <a:rPr lang="en-US" sz="2000" dirty="0" smtClean="0">
                <a:latin typeface="Microsoft Sans Serif"/>
                <a:cs typeface="Microsoft Sans Serif"/>
              </a:rPr>
              <a:t>Regular </a:t>
            </a:r>
            <a:r>
              <a:rPr lang="en-US" sz="2000" dirty="0" smtClean="0">
                <a:latin typeface="Microsoft Sans Serif"/>
                <a:cs typeface="Microsoft Sans Serif"/>
              </a:rPr>
              <a:t>provision of </a:t>
            </a:r>
            <a:r>
              <a:rPr lang="en-US" sz="2000" dirty="0" smtClean="0">
                <a:solidFill>
                  <a:srgbClr val="FF0000"/>
                </a:solidFill>
                <a:latin typeface="Microsoft Sans Serif"/>
                <a:cs typeface="Microsoft Sans Serif"/>
              </a:rPr>
              <a:t>advice and guidance </a:t>
            </a:r>
            <a:r>
              <a:rPr lang="en-US" sz="2000" dirty="0" smtClean="0">
                <a:latin typeface="Microsoft Sans Serif"/>
                <a:cs typeface="Microsoft Sans Serif"/>
              </a:rPr>
              <a:t>on good management, backed sometimes by extra funds encouraging universities to comply</a:t>
            </a:r>
            <a:endParaRPr lang="en-US" sz="2000" dirty="0" smtClean="0">
              <a:latin typeface="Microsoft Sans Serif"/>
              <a:cs typeface="Microsoft Sans Serif"/>
            </a:endParaRPr>
          </a:p>
          <a:p>
            <a:pPr algn="just">
              <a:buFontTx/>
              <a:buChar char="-"/>
            </a:pPr>
            <a:r>
              <a:rPr lang="en-US" sz="2000" dirty="0" smtClean="0">
                <a:latin typeface="Microsoft Sans Serif"/>
                <a:cs typeface="Microsoft Sans Serif"/>
              </a:rPr>
              <a:t> </a:t>
            </a:r>
            <a:r>
              <a:rPr lang="en-US" sz="2000" dirty="0" smtClean="0">
                <a:latin typeface="Microsoft Sans Serif"/>
                <a:cs typeface="Microsoft Sans Serif"/>
              </a:rPr>
              <a:t>Recommendation targets potential </a:t>
            </a:r>
            <a:r>
              <a:rPr lang="en-US" sz="2000" dirty="0" smtClean="0">
                <a:solidFill>
                  <a:srgbClr val="FF0000"/>
                </a:solidFill>
                <a:latin typeface="Microsoft Sans Serif"/>
                <a:cs typeface="Microsoft Sans Serif"/>
              </a:rPr>
              <a:t>problems</a:t>
            </a:r>
            <a:r>
              <a:rPr lang="en-US" sz="2000" dirty="0" smtClean="0">
                <a:latin typeface="Microsoft Sans Serif"/>
                <a:cs typeface="Microsoft Sans Serif"/>
              </a:rPr>
              <a:t> (bad UG practices</a:t>
            </a:r>
            <a:r>
              <a:rPr lang="en-US" sz="2000" dirty="0" smtClean="0">
                <a:latin typeface="Microsoft Sans Serif"/>
                <a:cs typeface="Microsoft Sans Serif"/>
              </a:rPr>
              <a:t>)</a:t>
            </a:r>
          </a:p>
          <a:p>
            <a:endParaRPr lang="en-US" sz="2000" dirty="0" smtClean="0">
              <a:latin typeface="Calibri"/>
            </a:endParaRP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 Important Note: </a:t>
            </a:r>
            <a:endParaRPr lang="en-US" b="1" dirty="0"/>
          </a:p>
        </p:txBody>
      </p:sp>
      <p:sp>
        <p:nvSpPr>
          <p:cNvPr id="3" name="Content Placeholder 2"/>
          <p:cNvSpPr>
            <a:spLocks noGrp="1"/>
          </p:cNvSpPr>
          <p:nvPr>
            <p:ph idx="1"/>
          </p:nvPr>
        </p:nvSpPr>
        <p:spPr/>
        <p:txBody>
          <a:bodyPr/>
          <a:lstStyle/>
          <a:p>
            <a:pPr algn="ctr"/>
            <a:r>
              <a:rPr lang="en-US" sz="2400" dirty="0" smtClean="0">
                <a:latin typeface="Calibri"/>
              </a:rPr>
              <a:t>‘</a:t>
            </a:r>
            <a:r>
              <a:rPr lang="en-US" sz="2400" i="1" dirty="0" smtClean="0">
                <a:latin typeface="Calibri"/>
              </a:rPr>
              <a:t>The elements for successful university governance involve being </a:t>
            </a:r>
            <a:r>
              <a:rPr lang="en-US" sz="2400" b="1" i="1" dirty="0" smtClean="0">
                <a:solidFill>
                  <a:srgbClr val="FF0000"/>
                </a:solidFill>
                <a:latin typeface="Calibri"/>
              </a:rPr>
              <a:t>contextually</a:t>
            </a:r>
            <a:r>
              <a:rPr lang="en-US" sz="2400" i="1" dirty="0" smtClean="0">
                <a:latin typeface="Calibri"/>
              </a:rPr>
              <a:t> “literate”, </a:t>
            </a:r>
            <a:r>
              <a:rPr lang="en-US" sz="2400" b="1" i="1" dirty="0" smtClean="0">
                <a:solidFill>
                  <a:srgbClr val="FF0000"/>
                </a:solidFill>
                <a:latin typeface="Calibri"/>
              </a:rPr>
              <a:t>organizationally</a:t>
            </a:r>
            <a:r>
              <a:rPr lang="en-US" sz="2400" i="1" dirty="0" smtClean="0">
                <a:latin typeface="Calibri"/>
              </a:rPr>
              <a:t> “savvy” and </a:t>
            </a:r>
            <a:r>
              <a:rPr lang="en-US" sz="2400" b="1" i="1" dirty="0" smtClean="0">
                <a:solidFill>
                  <a:srgbClr val="FF0000"/>
                </a:solidFill>
                <a:latin typeface="Calibri"/>
              </a:rPr>
              <a:t>leadership</a:t>
            </a:r>
            <a:r>
              <a:rPr lang="en-US" sz="2400" i="1" dirty="0" smtClean="0">
                <a:latin typeface="Calibri"/>
              </a:rPr>
              <a:t> “smart”.’ </a:t>
            </a:r>
          </a:p>
          <a:p>
            <a:pPr algn="ctr"/>
            <a:r>
              <a:rPr lang="en-US" sz="2400" i="1" dirty="0" smtClean="0">
                <a:latin typeface="Calibri"/>
              </a:rPr>
              <a:t>(Bill </a:t>
            </a:r>
            <a:r>
              <a:rPr lang="en-US" sz="2400" i="1" dirty="0" err="1" smtClean="0">
                <a:latin typeface="Calibri"/>
              </a:rPr>
              <a:t>Mulford</a:t>
            </a:r>
            <a:r>
              <a:rPr lang="en-US" sz="2400" i="1" dirty="0" smtClean="0">
                <a:latin typeface="Calibri"/>
              </a:rPr>
              <a:t>, 2010, p.187)</a:t>
            </a:r>
            <a:endParaRPr lang="en-US" sz="2400" dirty="0" smtClean="0">
              <a:latin typeface="Calibri"/>
            </a:endParaRPr>
          </a:p>
          <a:p>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a:xfrm>
            <a:off x="0" y="476672"/>
            <a:ext cx="8991600" cy="792088"/>
          </a:xfrm>
        </p:spPr>
        <p:txBody>
          <a:bodyPr/>
          <a:lstStyle/>
          <a:p>
            <a:r>
              <a:rPr lang="en-US" sz="2400" b="1" dirty="0" smtClean="0"/>
              <a:t> </a:t>
            </a:r>
            <a:r>
              <a:rPr lang="en-US" sz="2400" b="1" dirty="0" smtClean="0"/>
              <a:t>Suggested </a:t>
            </a:r>
            <a:r>
              <a:rPr lang="en-US" sz="2400" b="1" dirty="0" smtClean="0"/>
              <a:t>Future </a:t>
            </a:r>
            <a:r>
              <a:rPr lang="en-US" sz="2400" b="1" dirty="0" smtClean="0"/>
              <a:t>Research Agenda</a:t>
            </a:r>
          </a:p>
        </p:txBody>
      </p:sp>
      <p:sp>
        <p:nvSpPr>
          <p:cNvPr id="65539" name="Content Placeholder 2"/>
          <p:cNvSpPr>
            <a:spLocks noGrp="1"/>
          </p:cNvSpPr>
          <p:nvPr>
            <p:ph idx="1"/>
          </p:nvPr>
        </p:nvSpPr>
        <p:spPr>
          <a:xfrm>
            <a:off x="457200" y="1905000"/>
            <a:ext cx="8458200" cy="4525963"/>
          </a:xfrm>
        </p:spPr>
        <p:txBody>
          <a:bodyPr/>
          <a:lstStyle/>
          <a:p>
            <a:r>
              <a:rPr lang="en-US" sz="2400" b="1" dirty="0" smtClean="0"/>
              <a:t>CONTENT</a:t>
            </a:r>
            <a:r>
              <a:rPr lang="en-US" sz="2400" dirty="0" smtClean="0"/>
              <a:t>:  </a:t>
            </a:r>
            <a:r>
              <a:rPr lang="en-US" sz="2400" b="1" i="1" dirty="0" smtClean="0"/>
              <a:t>UG </a:t>
            </a:r>
            <a:r>
              <a:rPr lang="en-US" sz="2400" b="1" i="1" dirty="0" smtClean="0">
                <a:solidFill>
                  <a:srgbClr val="FF0000"/>
                </a:solidFill>
              </a:rPr>
              <a:t>pragmatic </a:t>
            </a:r>
            <a:r>
              <a:rPr lang="en-US" sz="2400" b="1" i="1" dirty="0" smtClean="0">
                <a:solidFill>
                  <a:srgbClr val="FF0000"/>
                </a:solidFill>
              </a:rPr>
              <a:t>models,  Level Interaction, 		          		Leadership behavior and </a:t>
            </a:r>
            <a:r>
              <a:rPr lang="en-US" sz="2400" b="1" i="1" dirty="0" smtClean="0">
                <a:solidFill>
                  <a:srgbClr val="FF0000"/>
                </a:solidFill>
              </a:rPr>
              <a:t>structure</a:t>
            </a:r>
            <a:endParaRPr lang="en-US" sz="2400" b="1" i="1" dirty="0" smtClean="0">
              <a:solidFill>
                <a:srgbClr val="FF0000"/>
              </a:solidFill>
            </a:endParaRPr>
          </a:p>
          <a:p>
            <a:pPr>
              <a:buFontTx/>
              <a:buNone/>
            </a:pPr>
            <a:endParaRPr lang="en-US" sz="2400" dirty="0" smtClean="0"/>
          </a:p>
          <a:p>
            <a:r>
              <a:rPr lang="en-US" sz="2400" b="1" dirty="0" smtClean="0"/>
              <a:t>METHOD</a:t>
            </a:r>
            <a:r>
              <a:rPr lang="en-US" sz="2400" dirty="0" smtClean="0"/>
              <a:t>:  cross-national </a:t>
            </a:r>
            <a:r>
              <a:rPr lang="en-US" sz="2400" b="1" i="1" dirty="0" smtClean="0">
                <a:solidFill>
                  <a:srgbClr val="FF0000"/>
                </a:solidFill>
              </a:rPr>
              <a:t>comparative</a:t>
            </a:r>
            <a:r>
              <a:rPr lang="en-US" sz="2400" i="1" dirty="0" smtClean="0">
                <a:solidFill>
                  <a:srgbClr val="FF0000"/>
                </a:solidFill>
              </a:rPr>
              <a:t> </a:t>
            </a:r>
            <a:r>
              <a:rPr lang="en-US" sz="2400" b="1" i="1" dirty="0" smtClean="0">
                <a:solidFill>
                  <a:srgbClr val="FF0000"/>
                </a:solidFill>
              </a:rPr>
              <a:t>case studies </a:t>
            </a:r>
            <a:r>
              <a:rPr lang="en-US" sz="2400" b="1" i="1" dirty="0" smtClean="0"/>
              <a:t>focusing </a:t>
            </a:r>
            <a:r>
              <a:rPr lang="en-US" sz="2400" dirty="0" smtClean="0"/>
              <a:t>on Asian or </a:t>
            </a:r>
            <a:r>
              <a:rPr lang="en-US" sz="2400" b="1" i="1" dirty="0" smtClean="0">
                <a:solidFill>
                  <a:srgbClr val="FF0000"/>
                </a:solidFill>
              </a:rPr>
              <a:t>East</a:t>
            </a:r>
            <a:r>
              <a:rPr lang="en-US" sz="2400" dirty="0" smtClean="0">
                <a:solidFill>
                  <a:srgbClr val="FF0000"/>
                </a:solidFill>
              </a:rPr>
              <a:t> </a:t>
            </a:r>
            <a:r>
              <a:rPr lang="en-US" sz="2400" b="1" i="1" dirty="0" smtClean="0">
                <a:solidFill>
                  <a:srgbClr val="FF0000"/>
                </a:solidFill>
              </a:rPr>
              <a:t>Asian</a:t>
            </a:r>
            <a:r>
              <a:rPr lang="en-US" sz="2400" dirty="0" smtClean="0">
                <a:solidFill>
                  <a:srgbClr val="FF0000"/>
                </a:solidFill>
              </a:rPr>
              <a:t> </a:t>
            </a:r>
            <a:r>
              <a:rPr lang="en-US" sz="2400" dirty="0" smtClean="0"/>
              <a:t>UG models</a:t>
            </a:r>
          </a:p>
          <a:p>
            <a:pPr>
              <a:buFontTx/>
              <a:buNone/>
            </a:pPr>
            <a:endParaRPr lang="en-US" sz="2400" dirty="0" smtClean="0"/>
          </a:p>
          <a:p>
            <a:r>
              <a:rPr lang="en-US" sz="2400" b="1" dirty="0" smtClean="0"/>
              <a:t>LENSES: organizational</a:t>
            </a:r>
            <a:r>
              <a:rPr lang="en-US" sz="2400" dirty="0" smtClean="0"/>
              <a:t>, </a:t>
            </a:r>
            <a:r>
              <a:rPr lang="en-US" sz="2400" b="1" dirty="0" smtClean="0"/>
              <a:t>leadership, </a:t>
            </a:r>
            <a:r>
              <a:rPr lang="en-US" sz="2400" b="1" i="1" dirty="0" smtClean="0">
                <a:solidFill>
                  <a:srgbClr val="FF0000"/>
                </a:solidFill>
              </a:rPr>
              <a:t>institutional</a:t>
            </a:r>
            <a:r>
              <a:rPr lang="en-US" sz="2400" b="1" dirty="0" smtClean="0"/>
              <a:t> lenses</a:t>
            </a:r>
            <a:r>
              <a:rPr lang="en-US" sz="2400" dirty="0"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2800" b="1" dirty="0" smtClean="0">
                <a:solidFill>
                  <a:schemeClr val="tx1"/>
                </a:solidFill>
              </a:rPr>
              <a:t> </a:t>
            </a:r>
            <a:r>
              <a:rPr lang="en-US" sz="2800" b="1" dirty="0" smtClean="0"/>
              <a:t>Future Research Agenda</a:t>
            </a:r>
            <a:endParaRPr lang="en-US" sz="2800" b="1" dirty="0" smtClean="0">
              <a:solidFill>
                <a:schemeClr val="tx1"/>
              </a:solidFill>
            </a:endParaRPr>
          </a:p>
        </p:txBody>
      </p:sp>
      <p:graphicFrame>
        <p:nvGraphicFramePr>
          <p:cNvPr id="4" name="Content Placeholder 3"/>
          <p:cNvGraphicFramePr>
            <a:graphicFrameLocks noGrp="1"/>
          </p:cNvGraphicFramePr>
          <p:nvPr>
            <p:ph idx="1"/>
          </p:nvPr>
        </p:nvGraphicFramePr>
        <p:xfrm>
          <a:off x="228600" y="1600200"/>
          <a:ext cx="8458200" cy="45259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6096000" y="2286000"/>
            <a:ext cx="685800" cy="3048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0000"/>
              </a:solidFill>
            </a:endParaRPr>
          </a:p>
        </p:txBody>
      </p:sp>
      <p:sp>
        <p:nvSpPr>
          <p:cNvPr id="46085" name="TextBox 5"/>
          <p:cNvSpPr txBox="1">
            <a:spLocks noChangeArrowheads="1"/>
          </p:cNvSpPr>
          <p:nvPr/>
        </p:nvSpPr>
        <p:spPr bwMode="auto">
          <a:xfrm>
            <a:off x="6781800" y="2209800"/>
            <a:ext cx="2133600" cy="923330"/>
          </a:xfrm>
          <a:prstGeom prst="rect">
            <a:avLst/>
          </a:prstGeom>
          <a:noFill/>
          <a:ln w="9525">
            <a:noFill/>
            <a:miter lim="800000"/>
            <a:headEnd/>
            <a:tailEnd/>
          </a:ln>
        </p:spPr>
        <p:txBody>
          <a:bodyPr>
            <a:prstTxWarp prst="textNoShape">
              <a:avLst/>
            </a:prstTxWarp>
            <a:spAutoFit/>
          </a:bodyPr>
          <a:lstStyle/>
          <a:p>
            <a:pPr algn="ctr"/>
            <a:r>
              <a:rPr lang="en-US" b="1" dirty="0" smtClean="0">
                <a:solidFill>
                  <a:srgbClr val="FF0000"/>
                </a:solidFill>
              </a:rPr>
              <a:t>FUTURE RESEARCH SPACE</a:t>
            </a:r>
            <a:endParaRPr lang="en-US" b="1" dirty="0">
              <a:solidFill>
                <a:srgbClr val="FF0000"/>
              </a:solidFill>
            </a:endParaRPr>
          </a:p>
        </p:txBody>
      </p:sp>
      <p:cxnSp>
        <p:nvCxnSpPr>
          <p:cNvPr id="8" name="Straight Arrow Connector 7"/>
          <p:cNvCxnSpPr/>
          <p:nvPr/>
        </p:nvCxnSpPr>
        <p:spPr>
          <a:xfrm rot="10800000" flipV="1">
            <a:off x="1600200" y="2819400"/>
            <a:ext cx="1219200" cy="762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a:off x="1600200" y="4191000"/>
            <a:ext cx="1524000" cy="1295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088" name="TextBox 12"/>
          <p:cNvSpPr txBox="1">
            <a:spLocks noChangeArrowheads="1"/>
          </p:cNvSpPr>
          <p:nvPr/>
        </p:nvSpPr>
        <p:spPr bwMode="auto">
          <a:xfrm>
            <a:off x="304800" y="3352800"/>
            <a:ext cx="1219200" cy="646331"/>
          </a:xfrm>
          <a:prstGeom prst="rect">
            <a:avLst/>
          </a:prstGeom>
          <a:noFill/>
          <a:ln w="9525">
            <a:noFill/>
            <a:miter lim="800000"/>
            <a:headEnd/>
            <a:tailEnd/>
          </a:ln>
        </p:spPr>
        <p:txBody>
          <a:bodyPr>
            <a:prstTxWarp prst="textNoShape">
              <a:avLst/>
            </a:prstTxWarp>
            <a:spAutoFit/>
          </a:bodyPr>
          <a:lstStyle/>
          <a:p>
            <a:pPr algn="ctr"/>
            <a:r>
              <a:rPr lang="en-US" b="1" dirty="0" smtClean="0"/>
              <a:t> Previous</a:t>
            </a:r>
            <a:r>
              <a:rPr lang="en-US" b="1" dirty="0" smtClean="0"/>
              <a:t>  </a:t>
            </a:r>
            <a:r>
              <a:rPr lang="en-US" b="1" dirty="0"/>
              <a:t>Research</a:t>
            </a:r>
          </a:p>
        </p:txBody>
      </p:sp>
      <p:sp>
        <p:nvSpPr>
          <p:cNvPr id="46089" name="TextBox 8"/>
          <p:cNvSpPr txBox="1">
            <a:spLocks noChangeArrowheads="1"/>
          </p:cNvSpPr>
          <p:nvPr/>
        </p:nvSpPr>
        <p:spPr bwMode="auto">
          <a:xfrm>
            <a:off x="4254500" y="2286000"/>
            <a:ext cx="1676400" cy="923330"/>
          </a:xfrm>
          <a:prstGeom prst="rect">
            <a:avLst/>
          </a:prstGeom>
          <a:noFill/>
          <a:ln w="9525">
            <a:noFill/>
            <a:miter lim="800000"/>
            <a:headEnd/>
            <a:tailEnd/>
          </a:ln>
        </p:spPr>
        <p:txBody>
          <a:bodyPr wrap="square">
            <a:prstTxWarp prst="textNoShape">
              <a:avLst/>
            </a:prstTxWarp>
            <a:spAutoFit/>
          </a:bodyPr>
          <a:lstStyle/>
          <a:p>
            <a:pPr algn="ctr"/>
            <a:endParaRPr lang="en-US" b="1" dirty="0" smtClean="0">
              <a:solidFill>
                <a:srgbClr val="FF0000"/>
              </a:solidFill>
            </a:endParaRPr>
          </a:p>
          <a:p>
            <a:pPr algn="ctr"/>
            <a:r>
              <a:rPr lang="en-US" b="1" dirty="0">
                <a:solidFill>
                  <a:srgbClr val="FF0000"/>
                </a:solidFill>
              </a:rPr>
              <a:t>Pragmatic Models</a:t>
            </a:r>
          </a:p>
        </p:txBody>
      </p:sp>
      <p:cxnSp>
        <p:nvCxnSpPr>
          <p:cNvPr id="10" name="Straight Arrow Connector 9"/>
          <p:cNvCxnSpPr>
            <a:endCxn id="46088" idx="3"/>
          </p:cNvCxnSpPr>
          <p:nvPr/>
        </p:nvCxnSpPr>
        <p:spPr>
          <a:xfrm rot="10800000">
            <a:off x="1524000" y="3675967"/>
            <a:ext cx="838200" cy="13562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248400" y="4114800"/>
            <a:ext cx="9906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46093" idx="1"/>
          </p:cNvCxnSpPr>
          <p:nvPr/>
        </p:nvCxnSpPr>
        <p:spPr>
          <a:xfrm flipV="1">
            <a:off x="5715000" y="4347865"/>
            <a:ext cx="1524000" cy="10623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093" name="TextBox 18"/>
          <p:cNvSpPr txBox="1">
            <a:spLocks noChangeArrowheads="1"/>
          </p:cNvSpPr>
          <p:nvPr/>
        </p:nvSpPr>
        <p:spPr bwMode="auto">
          <a:xfrm>
            <a:off x="7239000" y="3886200"/>
            <a:ext cx="1676400" cy="923330"/>
          </a:xfrm>
          <a:prstGeom prst="rect">
            <a:avLst/>
          </a:prstGeom>
          <a:noFill/>
          <a:ln w="9525">
            <a:noFill/>
            <a:miter lim="800000"/>
            <a:headEnd/>
            <a:tailEnd/>
          </a:ln>
        </p:spPr>
        <p:txBody>
          <a:bodyPr>
            <a:prstTxWarp prst="textNoShape">
              <a:avLst/>
            </a:prstTxWarp>
            <a:spAutoFit/>
          </a:bodyPr>
          <a:lstStyle/>
          <a:p>
            <a:r>
              <a:rPr lang="en-US" b="1" dirty="0" smtClean="0"/>
              <a:t>Previous </a:t>
            </a:r>
            <a:r>
              <a:rPr lang="en-US" b="1" dirty="0"/>
              <a:t>Research</a:t>
            </a:r>
          </a:p>
          <a:p>
            <a:endParaRPr lang="en-US" dirty="0"/>
          </a:p>
        </p:txBody>
      </p:sp>
      <p:sp>
        <p:nvSpPr>
          <p:cNvPr id="14" name="TextBox 13"/>
          <p:cNvSpPr txBox="1"/>
          <p:nvPr/>
        </p:nvSpPr>
        <p:spPr>
          <a:xfrm>
            <a:off x="8686800" y="2514600"/>
            <a:ext cx="184666" cy="26930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150" b="1" i="0" u="none" strike="noStrike" kern="1200" cap="none" spc="0" normalizeH="0" baseline="0" noProof="0" dirty="0" smtClean="0">
              <a:ln>
                <a:noFill/>
              </a:ln>
              <a:solidFill>
                <a:schemeClr val="tx1"/>
              </a:solidFill>
              <a:effectLst/>
              <a:uLnTx/>
              <a:uFillTx/>
              <a:latin typeface="Sommet bold"/>
              <a:ea typeface="+mn-ea"/>
              <a:cs typeface="+mn-cs"/>
            </a:endParaRPr>
          </a:p>
        </p:txBody>
      </p:sp>
    </p:spTree>
    <p:custDataLst>
      <p:tags r:id="rId1"/>
    </p:custDataLst>
  </p:cSld>
  <p:clrMapOvr>
    <a:masterClrMapping/>
  </p:clrMapOvr>
  <p:transition advTm="227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6085" grpId="0"/>
      <p:bldP spid="46089"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Concluding Remarks</a:t>
            </a:r>
            <a:endParaRPr lang="en-US" b="1" dirty="0"/>
          </a:p>
        </p:txBody>
      </p:sp>
      <p:sp>
        <p:nvSpPr>
          <p:cNvPr id="3" name="Content Placeholder 2"/>
          <p:cNvSpPr>
            <a:spLocks noGrp="1"/>
          </p:cNvSpPr>
          <p:nvPr>
            <p:ph idx="1"/>
          </p:nvPr>
        </p:nvSpPr>
        <p:spPr/>
        <p:txBody>
          <a:bodyPr/>
          <a:lstStyle/>
          <a:p>
            <a:pPr algn="just">
              <a:buFont typeface="Wingdings" charset="2"/>
              <a:buChar char="²"/>
            </a:pPr>
            <a:r>
              <a:rPr lang="en-US" sz="2400" dirty="0" smtClean="0">
                <a:latin typeface="Calibri"/>
              </a:rPr>
              <a:t>‘</a:t>
            </a:r>
            <a:r>
              <a:rPr lang="en-US" sz="2400" i="1" dirty="0" smtClean="0">
                <a:latin typeface="Calibri"/>
              </a:rPr>
              <a:t>The best research ideas are </a:t>
            </a:r>
            <a:r>
              <a:rPr lang="en-US" sz="2400" i="1" dirty="0" smtClean="0">
                <a:solidFill>
                  <a:srgbClr val="FF0000"/>
                </a:solidFill>
                <a:latin typeface="Calibri"/>
              </a:rPr>
              <a:t>not</a:t>
            </a:r>
            <a:r>
              <a:rPr lang="en-US" sz="2400" i="1" dirty="0" smtClean="0">
                <a:latin typeface="Calibri"/>
              </a:rPr>
              <a:t> the product of </a:t>
            </a:r>
            <a:r>
              <a:rPr lang="en-US" sz="2400" i="1" dirty="0" smtClean="0">
                <a:solidFill>
                  <a:srgbClr val="FF0000"/>
                </a:solidFill>
                <a:latin typeface="Calibri"/>
              </a:rPr>
              <a:t>intrusive government direction</a:t>
            </a:r>
            <a:r>
              <a:rPr lang="en-US" sz="2400" i="1" dirty="0" smtClean="0">
                <a:latin typeface="Calibri"/>
              </a:rPr>
              <a:t>. The best teaching builds upon the creative talents of lecturer and professor. Such research ideas and such teaching talents, are </a:t>
            </a:r>
            <a:r>
              <a:rPr lang="en-US" sz="2400" i="1" dirty="0" smtClean="0">
                <a:solidFill>
                  <a:srgbClr val="FF0000"/>
                </a:solidFill>
                <a:latin typeface="Calibri"/>
              </a:rPr>
              <a:t>best fostered</a:t>
            </a:r>
            <a:r>
              <a:rPr lang="en-US" sz="2400" i="1" dirty="0" smtClean="0">
                <a:latin typeface="Calibri"/>
              </a:rPr>
              <a:t> by the most effective </a:t>
            </a:r>
            <a:r>
              <a:rPr lang="en-US" sz="2400" i="1" dirty="0" smtClean="0">
                <a:solidFill>
                  <a:srgbClr val="000000"/>
                </a:solidFill>
                <a:latin typeface="Calibri"/>
              </a:rPr>
              <a:t>university governance</a:t>
            </a:r>
            <a:r>
              <a:rPr lang="en-US" sz="2400" i="1" dirty="0" smtClean="0">
                <a:latin typeface="Calibri"/>
              </a:rPr>
              <a:t>.’</a:t>
            </a:r>
          </a:p>
          <a:p>
            <a:pPr algn="ctr"/>
            <a:r>
              <a:rPr lang="en-US" sz="2400" i="1" dirty="0" smtClean="0">
                <a:latin typeface="Calibri"/>
              </a:rPr>
              <a:t> </a:t>
            </a:r>
            <a:r>
              <a:rPr lang="en-US" sz="2400" dirty="0" smtClean="0">
                <a:latin typeface="Calibri"/>
              </a:rPr>
              <a:t>(Hong Kong UGC, 2002, p.44)</a:t>
            </a: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Concluding Remarks</a:t>
            </a:r>
            <a:endParaRPr lang="en-US" b="1" dirty="0"/>
          </a:p>
        </p:txBody>
      </p:sp>
      <p:sp>
        <p:nvSpPr>
          <p:cNvPr id="3" name="Content Placeholder 2"/>
          <p:cNvSpPr>
            <a:spLocks noGrp="1"/>
          </p:cNvSpPr>
          <p:nvPr>
            <p:ph idx="1"/>
          </p:nvPr>
        </p:nvSpPr>
        <p:spPr>
          <a:xfrm>
            <a:off x="457200" y="1066800"/>
            <a:ext cx="8229600" cy="4738464"/>
          </a:xfrm>
        </p:spPr>
        <p:txBody>
          <a:bodyPr/>
          <a:lstStyle/>
          <a:p>
            <a:pPr algn="just"/>
            <a:r>
              <a:rPr lang="en-AU" sz="1600" i="1" dirty="0" smtClean="0"/>
              <a:t>‘If governance is</a:t>
            </a:r>
            <a:r>
              <a:rPr lang="en-AU" sz="1600" i="1" dirty="0" smtClean="0"/>
              <a:t> steering and navigation</a:t>
            </a:r>
            <a:r>
              <a:rPr lang="en-AU" sz="1600" i="1" dirty="0" smtClean="0"/>
              <a:t>, good governance may include knowledge about different </a:t>
            </a:r>
            <a:r>
              <a:rPr lang="en-AU" sz="1600" i="1" dirty="0" smtClean="0">
                <a:solidFill>
                  <a:srgbClr val="FF0000"/>
                </a:solidFill>
              </a:rPr>
              <a:t>conditions of navigation </a:t>
            </a:r>
            <a:r>
              <a:rPr lang="en-AU" sz="1600" i="1" dirty="0" smtClean="0"/>
              <a:t>and the need for adequate </a:t>
            </a:r>
            <a:r>
              <a:rPr lang="en-AU" sz="1600" i="1" dirty="0" smtClean="0">
                <a:solidFill>
                  <a:srgbClr val="FF0000"/>
                </a:solidFill>
              </a:rPr>
              <a:t>equipments</a:t>
            </a:r>
            <a:r>
              <a:rPr lang="en-AU" sz="1600" i="1" dirty="0" smtClean="0"/>
              <a:t> for navigation, the skills and </a:t>
            </a:r>
            <a:r>
              <a:rPr lang="en-AU" sz="1600" i="1" dirty="0" smtClean="0">
                <a:solidFill>
                  <a:srgbClr val="FF0000"/>
                </a:solidFill>
              </a:rPr>
              <a:t>competence</a:t>
            </a:r>
            <a:r>
              <a:rPr lang="en-AU" sz="1600" i="1" dirty="0" smtClean="0"/>
              <a:t> of navigators, and most importantly  an </a:t>
            </a:r>
            <a:r>
              <a:rPr lang="en-AU" sz="1600" i="1" dirty="0" smtClean="0">
                <a:solidFill>
                  <a:srgbClr val="FF0000"/>
                </a:solidFill>
              </a:rPr>
              <a:t>understanding shared </a:t>
            </a:r>
            <a:r>
              <a:rPr lang="en-AU" sz="1600" i="1" dirty="0" smtClean="0"/>
              <a:t>by those who steer the vessel, those who are on the vessel as passengers and those who wait for the vessel in the various ports to make use of the goods the vessel is carrying.</a:t>
            </a:r>
            <a:r>
              <a:rPr lang="en-AU" sz="1600" dirty="0" smtClean="0"/>
              <a:t>’ (</a:t>
            </a:r>
            <a:r>
              <a:rPr lang="en-AU" sz="1600" dirty="0" err="1" smtClean="0"/>
              <a:t>Vukasovic</a:t>
            </a:r>
            <a:r>
              <a:rPr lang="en-AU" sz="1600" dirty="0" smtClean="0"/>
              <a:t> ,2006, p.205</a:t>
            </a:r>
            <a:r>
              <a:rPr lang="en-AU" sz="1600" dirty="0" smtClean="0"/>
              <a:t>)</a:t>
            </a:r>
          </a:p>
          <a:p>
            <a:endParaRPr lang="en-US" dirty="0"/>
          </a:p>
        </p:txBody>
      </p:sp>
      <p:pic>
        <p:nvPicPr>
          <p:cNvPr id="4" name="Picture 3" descr="boat steering image.jpg"/>
          <p:cNvPicPr>
            <a:picLocks noChangeAspect="1"/>
          </p:cNvPicPr>
          <p:nvPr/>
        </p:nvPicPr>
        <p:blipFill>
          <a:blip r:embed="rId2"/>
          <a:stretch>
            <a:fillRect/>
          </a:stretch>
        </p:blipFill>
        <p:spPr>
          <a:xfrm>
            <a:off x="0" y="2819400"/>
            <a:ext cx="9144000" cy="40386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endParaRPr lang="en-US"/>
          </a:p>
        </p:txBody>
      </p:sp>
      <p:sp>
        <p:nvSpPr>
          <p:cNvPr id="65539" name="Content Placeholder 2"/>
          <p:cNvSpPr>
            <a:spLocks noGrp="1"/>
          </p:cNvSpPr>
          <p:nvPr>
            <p:ph idx="1"/>
          </p:nvPr>
        </p:nvSpPr>
        <p:spPr/>
        <p:txBody>
          <a:bodyPr/>
          <a:lstStyle/>
          <a:p>
            <a:pPr>
              <a:buFontTx/>
              <a:buNone/>
            </a:pPr>
            <a:endParaRPr lang="en-US" sz="3200" b="1" dirty="0" smtClean="0"/>
          </a:p>
          <a:p>
            <a:pPr algn="ctr">
              <a:buFontTx/>
              <a:buNone/>
            </a:pPr>
            <a:r>
              <a:rPr lang="en-US" sz="3200" b="1" dirty="0" smtClean="0"/>
              <a:t>THANK YOU VERY MUCH </a:t>
            </a:r>
          </a:p>
          <a:p>
            <a:pPr algn="ctr">
              <a:buFontTx/>
              <a:buNone/>
            </a:pPr>
            <a:r>
              <a:rPr lang="en-US" sz="3200" b="1" dirty="0" smtClean="0"/>
              <a:t>FOR </a:t>
            </a:r>
          </a:p>
          <a:p>
            <a:pPr algn="ctr">
              <a:buFontTx/>
              <a:buNone/>
            </a:pPr>
            <a:r>
              <a:rPr lang="en-US" sz="3200" b="1" dirty="0" smtClean="0"/>
              <a:t>YOUR ATTENTION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AU" b="1" dirty="0" smtClean="0"/>
              <a:t>Discussion/Question </a:t>
            </a:r>
            <a:r>
              <a:rPr lang="en-AU" b="1" dirty="0"/>
              <a:t>time</a:t>
            </a:r>
            <a:endParaRPr lang="en-US" b="1" dirty="0"/>
          </a:p>
        </p:txBody>
      </p:sp>
      <p:pic>
        <p:nvPicPr>
          <p:cNvPr id="63491" name="Content Placeholder 3"/>
          <p:cNvPicPr>
            <a:picLocks noGrp="1" noChangeAspect="1"/>
          </p:cNvPicPr>
          <p:nvPr>
            <p:ph idx="1"/>
          </p:nvPr>
        </p:nvPicPr>
        <p:blipFill>
          <a:blip r:embed="rId3"/>
          <a:srcRect l="-14853" r="-14853"/>
          <a:stretch>
            <a:fillRect/>
          </a:stretch>
        </p:blipFill>
        <p:spPr>
          <a:xfrm>
            <a:off x="1219200" y="1600200"/>
            <a:ext cx="7197725" cy="4343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 University – Hanoi University</a:t>
            </a:r>
            <a:endParaRPr lang="en-US" b="1" dirty="0"/>
          </a:p>
        </p:txBody>
      </p:sp>
      <p:sp>
        <p:nvSpPr>
          <p:cNvPr id="3" name="Content Placeholder 2"/>
          <p:cNvSpPr>
            <a:spLocks noGrp="1"/>
          </p:cNvSpPr>
          <p:nvPr>
            <p:ph idx="1"/>
          </p:nvPr>
        </p:nvSpPr>
        <p:spPr>
          <a:xfrm>
            <a:off x="0" y="1600200"/>
            <a:ext cx="9144000" cy="4525963"/>
          </a:xfrm>
        </p:spPr>
        <p:txBody>
          <a:bodyPr/>
          <a:lstStyle/>
          <a:p>
            <a:pPr algn="ctr">
              <a:buNone/>
            </a:pPr>
            <a:r>
              <a:rPr lang="en-US" sz="2400" b="1" dirty="0" smtClean="0">
                <a:solidFill>
                  <a:srgbClr val="FF0000"/>
                </a:solidFill>
              </a:rPr>
              <a:t>    </a:t>
            </a:r>
            <a:r>
              <a:rPr lang="en-US" sz="2400" b="1" dirty="0" smtClean="0"/>
              <a:t> </a:t>
            </a:r>
            <a:r>
              <a:rPr lang="en-US" dirty="0" smtClean="0"/>
              <a:t>			</a:t>
            </a:r>
          </a:p>
          <a:p>
            <a:pPr>
              <a:buNone/>
            </a:pPr>
            <a:r>
              <a:rPr lang="en-US" dirty="0" smtClean="0"/>
              <a:t>															         </a:t>
            </a:r>
            <a:r>
              <a:rPr lang="en-US" dirty="0" smtClean="0"/>
              <a:t>   </a:t>
            </a:r>
            <a:r>
              <a:rPr lang="en-US" sz="2400" b="1" dirty="0" smtClean="0"/>
              <a:t>Being a student </a:t>
            </a:r>
            <a:r>
              <a:rPr lang="en-US" sz="2400" b="1" dirty="0" smtClean="0"/>
              <a:t>for 5 years</a:t>
            </a:r>
          </a:p>
          <a:p>
            <a:pPr>
              <a:buNone/>
            </a:pPr>
            <a:endParaRPr lang="en-US" sz="2400" b="1" dirty="0" smtClean="0"/>
          </a:p>
          <a:p>
            <a:pPr>
              <a:buNone/>
            </a:pPr>
            <a:r>
              <a:rPr lang="en-US" sz="2400" b="1" dirty="0" smtClean="0"/>
              <a:t>  						      </a:t>
            </a:r>
            <a:r>
              <a:rPr lang="en-US" sz="2400" b="1" dirty="0" smtClean="0"/>
              <a:t> Being </a:t>
            </a:r>
            <a:r>
              <a:rPr lang="en-US" sz="2400" b="1" dirty="0" smtClean="0"/>
              <a:t>a</a:t>
            </a:r>
            <a:r>
              <a:rPr lang="en-US" sz="2400" b="1" dirty="0" smtClean="0"/>
              <a:t> lecturer </a:t>
            </a:r>
            <a:r>
              <a:rPr lang="en-US" sz="2400" b="1" dirty="0" smtClean="0"/>
              <a:t>for</a:t>
            </a:r>
            <a:r>
              <a:rPr lang="en-US" sz="2400" b="1" dirty="0" smtClean="0"/>
              <a:t> 10 </a:t>
            </a:r>
            <a:r>
              <a:rPr lang="en-US" sz="2400" b="1" dirty="0" smtClean="0"/>
              <a:t>years</a:t>
            </a:r>
          </a:p>
          <a:p>
            <a:pPr>
              <a:buNone/>
            </a:pPr>
            <a:r>
              <a:rPr lang="en-US" sz="2400" b="1" dirty="0" smtClean="0"/>
              <a:t>															       Being a </a:t>
            </a:r>
            <a:r>
              <a:rPr lang="en-US" sz="2400" b="1" dirty="0" smtClean="0"/>
              <a:t>Dean </a:t>
            </a:r>
            <a:r>
              <a:rPr lang="en-US" sz="2400" b="1" dirty="0" smtClean="0"/>
              <a:t>for 5 years</a:t>
            </a:r>
          </a:p>
          <a:p>
            <a:pPr>
              <a:buNone/>
            </a:pPr>
            <a:r>
              <a:rPr lang="en-US" sz="2400" b="1" dirty="0" smtClean="0"/>
              <a:t>																									</a:t>
            </a:r>
            <a:endParaRPr lang="en-US" sz="2400" b="1" i="1" dirty="0"/>
          </a:p>
        </p:txBody>
      </p:sp>
      <p:pic>
        <p:nvPicPr>
          <p:cNvPr id="4" name="Picture 3" descr="Hanu_logo.jpg"/>
          <p:cNvPicPr>
            <a:picLocks noChangeAspect="1"/>
          </p:cNvPicPr>
          <p:nvPr/>
        </p:nvPicPr>
        <p:blipFill>
          <a:blip r:embed="rId3"/>
          <a:stretch>
            <a:fillRect/>
          </a:stretch>
        </p:blipFill>
        <p:spPr>
          <a:xfrm>
            <a:off x="7042150" y="274638"/>
            <a:ext cx="1123950" cy="1143000"/>
          </a:xfrm>
          <a:prstGeom prst="rect">
            <a:avLst/>
          </a:prstGeom>
        </p:spPr>
      </p:pic>
      <p:pic>
        <p:nvPicPr>
          <p:cNvPr id="5" name="Picture 4" descr="Hanu picture.jpg"/>
          <p:cNvPicPr>
            <a:picLocks noChangeAspect="1"/>
          </p:cNvPicPr>
          <p:nvPr/>
        </p:nvPicPr>
        <p:blipFill>
          <a:blip r:embed="rId4"/>
          <a:stretch>
            <a:fillRect/>
          </a:stretch>
        </p:blipFill>
        <p:spPr>
          <a:xfrm>
            <a:off x="457200" y="2362201"/>
            <a:ext cx="4356100" cy="3276600"/>
          </a:xfrm>
          <a:prstGeom prst="rect">
            <a:avLst/>
          </a:prstGeom>
        </p:spPr>
      </p:pic>
    </p:spTree>
  </p:cSld>
  <p:clrMapOvr>
    <a:masterClrMapping/>
  </p:clrMapOvr>
  <p:transition advTm="5171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200" b="1" dirty="0" smtClean="0"/>
              <a:t>Why UG? A Personal Interest</a:t>
            </a:r>
          </a:p>
        </p:txBody>
      </p:sp>
      <p:graphicFrame>
        <p:nvGraphicFramePr>
          <p:cNvPr id="4" name="Content Placeholder 3"/>
          <p:cNvGraphicFramePr>
            <a:graphicFrameLocks noGrp="1"/>
          </p:cNvGraphicFramePr>
          <p:nvPr>
            <p:ph idx="1"/>
          </p:nvPr>
        </p:nvGraphicFramePr>
        <p:xfrm>
          <a:off x="533400" y="1371600"/>
          <a:ext cx="8229600" cy="4906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24580" name="TextBox 4"/>
          <p:cNvSpPr txBox="1">
            <a:spLocks noChangeArrowheads="1"/>
          </p:cNvSpPr>
          <p:nvPr/>
        </p:nvSpPr>
        <p:spPr bwMode="auto">
          <a:xfrm>
            <a:off x="838200" y="2438400"/>
            <a:ext cx="2209800" cy="1816100"/>
          </a:xfrm>
          <a:prstGeom prst="rect">
            <a:avLst/>
          </a:prstGeom>
          <a:noFill/>
          <a:ln w="9525">
            <a:noFill/>
            <a:miter lim="800000"/>
            <a:headEnd/>
            <a:tailEnd/>
          </a:ln>
        </p:spPr>
        <p:txBody>
          <a:bodyPr>
            <a:prstTxWarp prst="textNoShape">
              <a:avLst/>
            </a:prstTxWarp>
            <a:spAutoFit/>
          </a:bodyPr>
          <a:lstStyle/>
          <a:p>
            <a:r>
              <a:rPr lang="en-US" sz="1600"/>
              <a:t>Teaching, </a:t>
            </a:r>
          </a:p>
          <a:p>
            <a:r>
              <a:rPr lang="en-US" sz="1600"/>
              <a:t>Learning,</a:t>
            </a:r>
          </a:p>
          <a:p>
            <a:r>
              <a:rPr lang="en-US" sz="1600"/>
              <a:t>Learner Outcomes, Curriculum, Assessments,</a:t>
            </a:r>
          </a:p>
          <a:p>
            <a:r>
              <a:rPr lang="en-US" sz="1600"/>
              <a:t>Evaluation</a:t>
            </a:r>
          </a:p>
          <a:p>
            <a:endParaRPr lang="en-US" sz="1600"/>
          </a:p>
        </p:txBody>
      </p:sp>
      <p:sp>
        <p:nvSpPr>
          <p:cNvPr id="24581" name="TextBox 5"/>
          <p:cNvSpPr txBox="1">
            <a:spLocks noChangeArrowheads="1"/>
          </p:cNvSpPr>
          <p:nvPr/>
        </p:nvSpPr>
        <p:spPr bwMode="auto">
          <a:xfrm>
            <a:off x="1828800" y="5257800"/>
            <a:ext cx="3276600" cy="584200"/>
          </a:xfrm>
          <a:prstGeom prst="rect">
            <a:avLst/>
          </a:prstGeom>
          <a:noFill/>
          <a:ln w="9525">
            <a:noFill/>
            <a:miter lim="800000"/>
            <a:headEnd/>
            <a:tailEnd/>
          </a:ln>
        </p:spPr>
        <p:txBody>
          <a:bodyPr>
            <a:prstTxWarp prst="textNoShape">
              <a:avLst/>
            </a:prstTxWarp>
            <a:spAutoFit/>
          </a:bodyPr>
          <a:lstStyle/>
          <a:p>
            <a:r>
              <a:rPr lang="en-US" sz="1600"/>
              <a:t>Technology,</a:t>
            </a:r>
          </a:p>
          <a:p>
            <a:r>
              <a:rPr lang="en-US" sz="1600"/>
              <a:t> Environment</a:t>
            </a:r>
          </a:p>
        </p:txBody>
      </p:sp>
      <p:sp>
        <p:nvSpPr>
          <p:cNvPr id="24582" name="TextBox 6"/>
          <p:cNvSpPr txBox="1">
            <a:spLocks noChangeArrowheads="1"/>
          </p:cNvSpPr>
          <p:nvPr/>
        </p:nvSpPr>
        <p:spPr bwMode="auto">
          <a:xfrm>
            <a:off x="6781800" y="2438400"/>
            <a:ext cx="2362200" cy="1200150"/>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University</a:t>
            </a:r>
            <a:r>
              <a:rPr lang="en-US" b="1" dirty="0" smtClean="0">
                <a:solidFill>
                  <a:srgbClr val="FF0000"/>
                </a:solidFill>
              </a:rPr>
              <a:t> Governance</a:t>
            </a:r>
            <a:r>
              <a:rPr lang="en-US" b="1" dirty="0"/>
              <a:t>, </a:t>
            </a:r>
            <a:r>
              <a:rPr lang="en-US" dirty="0"/>
              <a:t>Leadership</a:t>
            </a:r>
          </a:p>
          <a:p>
            <a:endParaRPr lang="en-US" dirty="0"/>
          </a:p>
        </p:txBody>
      </p:sp>
      <p:sp>
        <p:nvSpPr>
          <p:cNvPr id="24583" name="TextBox 7"/>
          <p:cNvSpPr txBox="1">
            <a:spLocks noChangeArrowheads="1"/>
          </p:cNvSpPr>
          <p:nvPr/>
        </p:nvSpPr>
        <p:spPr bwMode="auto">
          <a:xfrm>
            <a:off x="1828800" y="6211888"/>
            <a:ext cx="4876800" cy="646112"/>
          </a:xfrm>
          <a:prstGeom prst="rect">
            <a:avLst/>
          </a:prstGeom>
          <a:noFill/>
          <a:ln w="9525">
            <a:noFill/>
            <a:miter lim="800000"/>
            <a:headEnd/>
            <a:tailEnd/>
          </a:ln>
        </p:spPr>
        <p:txBody>
          <a:bodyPr>
            <a:prstTxWarp prst="textNoShape">
              <a:avLst/>
            </a:prstTxWarp>
            <a:spAutoFit/>
          </a:bodyPr>
          <a:lstStyle/>
          <a:p>
            <a:pPr algn="ctr"/>
            <a:r>
              <a:rPr lang="en-US" b="1"/>
              <a:t>3 VARIABLES TO UNIVERSITY SUCCESS  </a:t>
            </a:r>
          </a:p>
          <a:p>
            <a:pPr algn="ctr"/>
            <a:r>
              <a:rPr lang="en-US" b="1"/>
              <a:t>(CONLEY ,1993)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UG? International Perspectives</a:t>
            </a:r>
            <a:endParaRPr lang="en-US" b="1" dirty="0"/>
          </a:p>
        </p:txBody>
      </p:sp>
      <p:sp>
        <p:nvSpPr>
          <p:cNvPr id="3" name="Content Placeholder 2"/>
          <p:cNvSpPr>
            <a:spLocks noGrp="1"/>
          </p:cNvSpPr>
          <p:nvPr>
            <p:ph idx="1"/>
          </p:nvPr>
        </p:nvSpPr>
        <p:spPr>
          <a:xfrm>
            <a:off x="0" y="685800"/>
            <a:ext cx="8991600" cy="4320480"/>
          </a:xfrm>
        </p:spPr>
        <p:txBody>
          <a:bodyPr/>
          <a:lstStyle/>
          <a:p>
            <a:pPr algn="ctr">
              <a:lnSpc>
                <a:spcPct val="150000"/>
              </a:lnSpc>
            </a:pPr>
            <a:endParaRPr lang="en-AU" sz="2000" dirty="0" smtClean="0"/>
          </a:p>
          <a:p>
            <a:pPr algn="ctr">
              <a:lnSpc>
                <a:spcPct val="150000"/>
              </a:lnSpc>
            </a:pPr>
            <a:r>
              <a:rPr lang="en-AU" sz="2000" dirty="0" smtClean="0"/>
              <a:t>‘</a:t>
            </a:r>
            <a:r>
              <a:rPr lang="en-AU" sz="2400" i="1" dirty="0" smtClean="0"/>
              <a:t>Governance shapes university’s </a:t>
            </a:r>
            <a:r>
              <a:rPr lang="en-AU" sz="2400" i="1" dirty="0" smtClean="0">
                <a:solidFill>
                  <a:srgbClr val="FF0000"/>
                </a:solidFill>
              </a:rPr>
              <a:t>destiny</a:t>
            </a:r>
            <a:r>
              <a:rPr lang="en-AU" sz="2400" i="1" dirty="0" smtClean="0"/>
              <a:t>. Wise governance is at the heart of the </a:t>
            </a:r>
            <a:r>
              <a:rPr lang="en-AU" sz="2400" i="1" dirty="0" smtClean="0">
                <a:solidFill>
                  <a:srgbClr val="FF0000"/>
                </a:solidFill>
              </a:rPr>
              <a:t>success or failure </a:t>
            </a:r>
            <a:r>
              <a:rPr lang="en-AU" sz="2400" i="1" dirty="0" smtClean="0"/>
              <a:t>of any … contemporary </a:t>
            </a:r>
            <a:r>
              <a:rPr lang="en-AU" sz="2400" i="1" dirty="0" smtClean="0">
                <a:solidFill>
                  <a:srgbClr val="FF0000"/>
                </a:solidFill>
              </a:rPr>
              <a:t>university</a:t>
            </a:r>
            <a:r>
              <a:rPr lang="en-AU" sz="2400" i="1" dirty="0" smtClean="0"/>
              <a:t>.’</a:t>
            </a:r>
            <a:r>
              <a:rPr lang="en-US" sz="2400" i="1" dirty="0" smtClean="0"/>
              <a:t>  </a:t>
            </a:r>
            <a:r>
              <a:rPr lang="en-US" sz="2000" dirty="0" smtClean="0"/>
              <a:t>(</a:t>
            </a:r>
            <a:r>
              <a:rPr lang="en-US" sz="2000" dirty="0" err="1" smtClean="0"/>
              <a:t>Baldridge</a:t>
            </a:r>
            <a:r>
              <a:rPr lang="en-US" sz="2000" dirty="0" smtClean="0"/>
              <a:t>, 1971</a:t>
            </a:r>
            <a:r>
              <a:rPr lang="en-US" sz="2000" dirty="0" smtClean="0"/>
              <a:t>)</a:t>
            </a:r>
            <a:endParaRPr lang="en-AU" sz="2000" dirty="0" smtClean="0"/>
          </a:p>
          <a:p>
            <a:pPr algn="ctr">
              <a:lnSpc>
                <a:spcPct val="150000"/>
              </a:lnSpc>
            </a:pPr>
            <a:r>
              <a:rPr lang="en-AU" sz="2000" dirty="0" smtClean="0"/>
              <a:t>‘</a:t>
            </a:r>
            <a:r>
              <a:rPr lang="en-AU" sz="2400" i="1" dirty="0" smtClean="0"/>
              <a:t>University governance has become a major leverage tool for </a:t>
            </a:r>
            <a:r>
              <a:rPr lang="en-AU" sz="2400" i="1" dirty="0" smtClean="0">
                <a:solidFill>
                  <a:srgbClr val="FF0000"/>
                </a:solidFill>
              </a:rPr>
              <a:t>improving quality</a:t>
            </a:r>
            <a:r>
              <a:rPr lang="en-AU" sz="2400" i="1" dirty="0" smtClean="0"/>
              <a:t> in all aspects of higher education … Higher education quality is linked to governance issues.’</a:t>
            </a:r>
            <a:r>
              <a:rPr lang="en-US" sz="2400" i="1" dirty="0" smtClean="0"/>
              <a:t> </a:t>
            </a:r>
          </a:p>
          <a:p>
            <a:pPr algn="ctr">
              <a:lnSpc>
                <a:spcPct val="150000"/>
              </a:lnSpc>
            </a:pPr>
            <a:r>
              <a:rPr lang="en-US" sz="2000" dirty="0" smtClean="0"/>
              <a:t>      (</a:t>
            </a:r>
            <a:r>
              <a:rPr lang="en-US" sz="2000" dirty="0" err="1" smtClean="0"/>
              <a:t>Henard</a:t>
            </a:r>
            <a:r>
              <a:rPr lang="en-US" sz="2000" dirty="0" smtClean="0"/>
              <a:t> &amp; </a:t>
            </a:r>
            <a:r>
              <a:rPr lang="en-US" sz="2000" dirty="0" err="1" smtClean="0"/>
              <a:t>Mitterle</a:t>
            </a:r>
            <a:r>
              <a:rPr lang="en-US" sz="2000" dirty="0" smtClean="0"/>
              <a:t>, 2009, p.15</a:t>
            </a:r>
            <a:r>
              <a:rPr lang="en-US" sz="2000" dirty="0" smtClean="0"/>
              <a:t>)</a:t>
            </a:r>
          </a:p>
          <a:p>
            <a:pPr algn="ctr">
              <a:lnSpc>
                <a:spcPct val="150000"/>
              </a:lnSpc>
            </a:pPr>
            <a:r>
              <a:rPr lang="en-AU" sz="2000" dirty="0" smtClean="0"/>
              <a:t>‘The </a:t>
            </a:r>
            <a:r>
              <a:rPr lang="en-AU" sz="2000" dirty="0" smtClean="0"/>
              <a:t>basis for becoming one of the world’s </a:t>
            </a:r>
            <a:r>
              <a:rPr lang="en-AU" sz="2000" i="1" dirty="0" smtClean="0"/>
              <a:t>first rate universities </a:t>
            </a:r>
            <a:r>
              <a:rPr lang="en-AU" sz="2000" dirty="0" smtClean="0"/>
              <a:t>is a </a:t>
            </a:r>
            <a:r>
              <a:rPr lang="en-AU" sz="2000" i="1" dirty="0" smtClean="0"/>
              <a:t>first rate governance system</a:t>
            </a:r>
            <a:r>
              <a:rPr lang="en-AU" sz="2000" dirty="0" smtClean="0"/>
              <a:t>’</a:t>
            </a:r>
            <a:r>
              <a:rPr lang="en-US" sz="2000" dirty="0" smtClean="0"/>
              <a:t> (Pan, 1997, p.6)</a:t>
            </a:r>
            <a:endParaRPr lang="en-US" sz="2000" dirty="0" smtClean="0"/>
          </a:p>
          <a:p>
            <a:pPr algn="ctr">
              <a:lnSpc>
                <a:spcPct val="150000"/>
              </a:lnSpc>
            </a:pPr>
            <a:endParaRPr lang="en-US" sz="2000" dirty="0" smtClean="0"/>
          </a:p>
          <a:p>
            <a:pPr>
              <a:lnSpc>
                <a:spcPct val="150000"/>
              </a:lnSpc>
            </a:pP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915400" cy="792088"/>
          </a:xfrm>
        </p:spPr>
        <p:txBody>
          <a:bodyPr>
            <a:noAutofit/>
          </a:bodyPr>
          <a:lstStyle/>
          <a:p>
            <a:r>
              <a:rPr lang="en-US" sz="3200" b="1" dirty="0" smtClean="0">
                <a:latin typeface="Calibri"/>
              </a:rPr>
              <a:t>Why UG? A LOCAL Concern  </a:t>
            </a:r>
            <a:endParaRPr lang="en-US" sz="3200" b="1" dirty="0">
              <a:latin typeface="Calibri"/>
            </a:endParaRPr>
          </a:p>
        </p:txBody>
      </p:sp>
      <p:sp>
        <p:nvSpPr>
          <p:cNvPr id="3" name="Content Placeholder 2"/>
          <p:cNvSpPr>
            <a:spLocks noGrp="1"/>
          </p:cNvSpPr>
          <p:nvPr>
            <p:ph idx="1"/>
          </p:nvPr>
        </p:nvSpPr>
        <p:spPr>
          <a:xfrm>
            <a:off x="457200" y="685800"/>
            <a:ext cx="8686800" cy="4320480"/>
          </a:xfrm>
        </p:spPr>
        <p:txBody>
          <a:bodyPr/>
          <a:lstStyle/>
          <a:p>
            <a:pPr marL="514350" indent="-514350"/>
            <a:endParaRPr lang="en-US" sz="2400" dirty="0" smtClean="0">
              <a:solidFill>
                <a:srgbClr val="FF0000"/>
              </a:solidFill>
              <a:latin typeface="Calibri"/>
            </a:endParaRPr>
          </a:p>
          <a:p>
            <a:pPr marL="514350" indent="-514350">
              <a:lnSpc>
                <a:spcPct val="150000"/>
              </a:lnSpc>
              <a:buFont typeface="Wingdings" charset="2"/>
              <a:buChar char="u"/>
            </a:pPr>
            <a:r>
              <a:rPr lang="en-US" sz="2400" dirty="0" smtClean="0">
                <a:latin typeface="Calibri"/>
              </a:rPr>
              <a:t>Modern Vietnam needs </a:t>
            </a:r>
            <a:r>
              <a:rPr lang="en-US" sz="2400" b="1" dirty="0" smtClean="0">
                <a:solidFill>
                  <a:srgbClr val="FF0000"/>
                </a:solidFill>
                <a:latin typeface="Calibri"/>
              </a:rPr>
              <a:t>BETTER-GOVERNED </a:t>
            </a:r>
            <a:r>
              <a:rPr lang="en-US" sz="2400" dirty="0" smtClean="0">
                <a:latin typeface="Calibri"/>
              </a:rPr>
              <a:t>universities</a:t>
            </a:r>
          </a:p>
          <a:p>
            <a:pPr marL="514350" indent="-514350">
              <a:lnSpc>
                <a:spcPct val="150000"/>
              </a:lnSpc>
              <a:buFont typeface="Wingdings" charset="2"/>
              <a:buChar char="u"/>
            </a:pPr>
            <a:r>
              <a:rPr lang="en-US" sz="2400" b="1" dirty="0" smtClean="0">
                <a:solidFill>
                  <a:srgbClr val="FF0000"/>
                </a:solidFill>
                <a:latin typeface="Calibri"/>
              </a:rPr>
              <a:t>Current Old</a:t>
            </a:r>
            <a:r>
              <a:rPr lang="en-US" sz="2400" b="1" dirty="0" smtClean="0">
                <a:latin typeface="Calibri"/>
              </a:rPr>
              <a:t>  </a:t>
            </a:r>
            <a:r>
              <a:rPr lang="en-US" sz="2400" dirty="0" smtClean="0">
                <a:latin typeface="Calibri"/>
              </a:rPr>
              <a:t>model/arrangement of UG  does </a:t>
            </a:r>
            <a:r>
              <a:rPr lang="en-US" sz="2400" b="1" dirty="0" smtClean="0">
                <a:solidFill>
                  <a:srgbClr val="FF0000"/>
                </a:solidFill>
                <a:latin typeface="Calibri"/>
              </a:rPr>
              <a:t>NOT FIT </a:t>
            </a:r>
            <a:r>
              <a:rPr lang="en-US" sz="2400" dirty="0" smtClean="0">
                <a:latin typeface="Calibri"/>
              </a:rPr>
              <a:t>modern Vietnam in the 21</a:t>
            </a:r>
            <a:r>
              <a:rPr lang="en-US" sz="2400" baseline="30000" dirty="0" smtClean="0">
                <a:latin typeface="Calibri"/>
              </a:rPr>
              <a:t>st</a:t>
            </a:r>
            <a:r>
              <a:rPr lang="en-US" sz="2400" dirty="0" smtClean="0">
                <a:latin typeface="Calibri"/>
              </a:rPr>
              <a:t> century</a:t>
            </a:r>
          </a:p>
          <a:p>
            <a:pPr marL="514350" indent="-514350">
              <a:lnSpc>
                <a:spcPct val="150000"/>
              </a:lnSpc>
              <a:buFont typeface="Wingdings" charset="2"/>
              <a:buChar char="u"/>
            </a:pPr>
            <a:r>
              <a:rPr lang="en-US" sz="2400" b="1" dirty="0" smtClean="0">
                <a:solidFill>
                  <a:srgbClr val="FF0000"/>
                </a:solidFill>
                <a:latin typeface="Calibri"/>
              </a:rPr>
              <a:t>REFORM</a:t>
            </a:r>
            <a:r>
              <a:rPr lang="en-AU" sz="2400" dirty="0" smtClean="0"/>
              <a:t> in Vietnamese university governance is a breakthrough for university quality enhancement.</a:t>
            </a:r>
            <a:endParaRPr lang="en-US" sz="2400" dirty="0" smtClean="0">
              <a:solidFill>
                <a:srgbClr val="FF0000"/>
              </a:solidFill>
              <a:latin typeface="Calibri"/>
            </a:endParaRPr>
          </a:p>
          <a:p>
            <a:pPr marL="514350" indent="-514350"/>
            <a:endParaRPr lang="en-US" sz="2400" dirty="0" smtClean="0">
              <a:latin typeface="Calibri"/>
            </a:endParaRPr>
          </a:p>
          <a:p>
            <a:pPr marL="514350" indent="-514350"/>
            <a:endParaRPr lang="en-US" sz="2400" dirty="0" smtClean="0">
              <a:solidFill>
                <a:srgbClr val="FF0000"/>
              </a:solidFill>
              <a:latin typeface="Calibri"/>
            </a:endParaRPr>
          </a:p>
          <a:p>
            <a:pPr marL="514350" indent="-514350" algn="ctr">
              <a:buNone/>
            </a:pPr>
            <a:r>
              <a:rPr lang="en-US" sz="2000" i="1" dirty="0" smtClean="0">
                <a:latin typeface="Calibri"/>
              </a:rPr>
              <a:t>(The World Bank Country Report, 2010; Overland, 2010; Hoang </a:t>
            </a:r>
            <a:r>
              <a:rPr lang="en-US" sz="2000" i="1" dirty="0" err="1" smtClean="0">
                <a:latin typeface="Calibri"/>
              </a:rPr>
              <a:t>Tuy</a:t>
            </a:r>
            <a:r>
              <a:rPr lang="en-US" sz="2000" i="1" dirty="0" smtClean="0">
                <a:latin typeface="Calibri"/>
              </a:rPr>
              <a:t>, 2007; Dao, 2010; The Vietnamese Prime Minister, 2010; Minister of Education and Training, 2011)</a:t>
            </a:r>
          </a:p>
          <a:p>
            <a:endParaRPr lang="en-US" sz="2400" dirty="0">
              <a:latin typeface="Calibri"/>
            </a:endParaRPr>
          </a:p>
        </p:txBody>
      </p:sp>
    </p:spTree>
    <p:custDataLst>
      <p:tags r:id="rId1"/>
    </p:custDataLst>
  </p:cSld>
  <p:clrMapOvr>
    <a:masterClrMapping/>
  </p:clrMapOvr>
  <p:transition advTm="820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UG? International Perspectives</a:t>
            </a:r>
            <a:endParaRPr lang="en-US" dirty="0"/>
          </a:p>
        </p:txBody>
      </p:sp>
      <p:sp>
        <p:nvSpPr>
          <p:cNvPr id="3" name="Content Placeholder 2"/>
          <p:cNvSpPr>
            <a:spLocks noGrp="1"/>
          </p:cNvSpPr>
          <p:nvPr>
            <p:ph idx="1"/>
          </p:nvPr>
        </p:nvSpPr>
        <p:spPr>
          <a:xfrm>
            <a:off x="457200" y="1484784"/>
            <a:ext cx="8534400" cy="4320480"/>
          </a:xfrm>
        </p:spPr>
        <p:txBody>
          <a:bodyPr/>
          <a:lstStyle/>
          <a:p>
            <a:pPr algn="ctr">
              <a:lnSpc>
                <a:spcPct val="150000"/>
              </a:lnSpc>
            </a:pPr>
            <a:r>
              <a:rPr lang="en-AU" sz="2400" dirty="0" smtClean="0"/>
              <a:t> ‘</a:t>
            </a:r>
            <a:r>
              <a:rPr lang="en-AU" sz="2400" i="1" dirty="0" smtClean="0"/>
              <a:t>Governance does not contain in itself the sum of teaching and research, but it </a:t>
            </a:r>
            <a:r>
              <a:rPr lang="en-AU" sz="2400" i="1" dirty="0" smtClean="0">
                <a:solidFill>
                  <a:srgbClr val="FF0000"/>
                </a:solidFill>
              </a:rPr>
              <a:t>affects</a:t>
            </a:r>
            <a:r>
              <a:rPr lang="en-AU" sz="2400" i="1" dirty="0" smtClean="0"/>
              <a:t> them. It provides the conditions which </a:t>
            </a:r>
            <a:r>
              <a:rPr lang="en-AU" sz="2400" i="1" dirty="0" smtClean="0">
                <a:solidFill>
                  <a:srgbClr val="FF0000"/>
                </a:solidFill>
              </a:rPr>
              <a:t>enable</a:t>
            </a:r>
            <a:r>
              <a:rPr lang="en-AU" sz="2400" i="1" dirty="0" smtClean="0"/>
              <a:t> teaching and research to take place.’ </a:t>
            </a:r>
          </a:p>
          <a:p>
            <a:pPr algn="ctr"/>
            <a:r>
              <a:rPr lang="en-AU" sz="2000" dirty="0" smtClean="0"/>
              <a:t>(</a:t>
            </a:r>
            <a:r>
              <a:rPr lang="en-AU" sz="2000" dirty="0" err="1" smtClean="0"/>
              <a:t>Marginson</a:t>
            </a:r>
            <a:r>
              <a:rPr lang="en-AU" sz="2000" dirty="0" smtClean="0"/>
              <a:t> &amp; </a:t>
            </a:r>
            <a:r>
              <a:rPr lang="en-AU" sz="2000" dirty="0" err="1" smtClean="0"/>
              <a:t>Considine</a:t>
            </a:r>
            <a:r>
              <a:rPr lang="en-AU" sz="2000" dirty="0" smtClean="0"/>
              <a:t>, 2000, p.7)	</a:t>
            </a:r>
          </a:p>
          <a:p>
            <a:pPr algn="ctr"/>
            <a:endParaRPr lang="en-AU" sz="2400" dirty="0" smtClean="0"/>
          </a:p>
          <a:p>
            <a:pPr algn="ctr">
              <a:lnSpc>
                <a:spcPct val="150000"/>
              </a:lnSpc>
            </a:pPr>
            <a:r>
              <a:rPr lang="en-AU" sz="2400" i="1" dirty="0" smtClean="0"/>
              <a:t>‘University Governance is critical for </a:t>
            </a:r>
            <a:r>
              <a:rPr lang="en-AU" sz="2400" i="1" dirty="0" smtClean="0">
                <a:solidFill>
                  <a:srgbClr val="FF0000"/>
                </a:solidFill>
              </a:rPr>
              <a:t>sustained growth</a:t>
            </a:r>
            <a:r>
              <a:rPr lang="en-AU" sz="2400" i="1" dirty="0" smtClean="0"/>
              <a:t> in low and middle income East Asia.’</a:t>
            </a:r>
          </a:p>
          <a:p>
            <a:pPr algn="ctr">
              <a:lnSpc>
                <a:spcPct val="150000"/>
              </a:lnSpc>
            </a:pPr>
            <a:r>
              <a:rPr lang="en-AU" sz="2400" i="1" dirty="0" smtClean="0"/>
              <a:t> </a:t>
            </a:r>
            <a:r>
              <a:rPr lang="en-AU" sz="2000" dirty="0" smtClean="0"/>
              <a:t>(the World Bank, 2011)</a:t>
            </a:r>
          </a:p>
          <a:p>
            <a:pPr algn="ctr"/>
            <a:endParaRPr lang="en-US" sz="2400" dirty="0" smtClean="0"/>
          </a:p>
          <a:p>
            <a:endParaRPr lang="en-US"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1|1.9|32.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2.7|15.7|17.2"/>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9.7|3.2|17.7|2.5|12|1.3"/>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2.4|2.9|11.2"/>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7.5|0.9|15.3|0.5|0.4|1.7"/>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8|26.1|0.9|0.4|0.5|0.9|0.7|1.4|3.2|0.7|4|0.8|3.1|4.6|1.1"/>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0.9|1.1|0.4"/>
</p:tagLst>
</file>

<file path=ppt/theme/theme1.xml><?xml version="1.0" encoding="utf-8"?>
<a:theme xmlns:a="http://schemas.openxmlformats.org/drawingml/2006/main" name="Powerpoint Template - FASS School">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ommet"/>
        <a:ea typeface=""/>
        <a:cs typeface=""/>
      </a:majorFont>
      <a:minorFont>
        <a:latin typeface="Somme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 FASS School</Template>
  <TotalTime>8474</TotalTime>
  <Words>3449</Words>
  <Application>Microsoft Macintosh PowerPoint</Application>
  <PresentationFormat>On-screen Show (4:3)</PresentationFormat>
  <Paragraphs>479</Paragraphs>
  <Slides>48</Slides>
  <Notes>5</Notes>
  <HiddenSlides>0</HiddenSlides>
  <MMClips>0</MMClips>
  <ScaleCrop>false</ScaleCrop>
  <HeadingPairs>
    <vt:vector size="4" baseType="variant">
      <vt:variant>
        <vt:lpstr>Design Template</vt:lpstr>
      </vt:variant>
      <vt:variant>
        <vt:i4>1</vt:i4>
      </vt:variant>
      <vt:variant>
        <vt:lpstr>Slide Titles</vt:lpstr>
      </vt:variant>
      <vt:variant>
        <vt:i4>48</vt:i4>
      </vt:variant>
    </vt:vector>
  </HeadingPairs>
  <TitlesOfParts>
    <vt:vector size="49" baseType="lpstr">
      <vt:lpstr>Powerpoint Template - FASS School</vt:lpstr>
      <vt:lpstr>Slide 1</vt:lpstr>
      <vt:lpstr> Purposes of the Presentation</vt:lpstr>
      <vt:lpstr>Presentation Focus</vt:lpstr>
      <vt:lpstr> </vt:lpstr>
      <vt:lpstr>My University – Hanoi University</vt:lpstr>
      <vt:lpstr>Why UG? A Personal Interest</vt:lpstr>
      <vt:lpstr>Why UG? International Perspectives</vt:lpstr>
      <vt:lpstr>Why UG? A LOCAL Concern  </vt:lpstr>
      <vt:lpstr>Why UG? International Perspectives</vt:lpstr>
      <vt:lpstr>Rationales for a Study on UG</vt:lpstr>
      <vt:lpstr>Elements of a World-Class University  </vt:lpstr>
      <vt:lpstr>Looking Outwards in Search for “Good Governance”  </vt:lpstr>
      <vt:lpstr>Rationales for Looking Outwards </vt:lpstr>
      <vt:lpstr>Slide 14</vt:lpstr>
      <vt:lpstr>The Language of “Governance” = STEERING </vt:lpstr>
      <vt:lpstr> Governance, Leadership, Management, Administration</vt:lpstr>
      <vt:lpstr>What is University Governance? </vt:lpstr>
      <vt:lpstr>WHAT IS UNIVERSITY GOVERNANCE?    </vt:lpstr>
      <vt:lpstr>Multi Levels of University Governance  (Middlehurst, 1999)</vt:lpstr>
      <vt:lpstr>Multi Actors of University Governance</vt:lpstr>
      <vt:lpstr>Wrap-up: Conceptualization of University Governance</vt:lpstr>
      <vt:lpstr>Slide 22</vt:lpstr>
      <vt:lpstr>Universities are expected to…</vt:lpstr>
      <vt:lpstr>A Set of Principles for University Governance</vt:lpstr>
      <vt:lpstr>Slide 25</vt:lpstr>
      <vt:lpstr>International University Governance Arrangements</vt:lpstr>
      <vt:lpstr>Common Types of Governance Arrangements</vt:lpstr>
      <vt:lpstr>International Patterns of UG Reforms Towards Academic Excellence: Unlock initiatives and Talent</vt:lpstr>
      <vt:lpstr> Macro Level of System Governance: Hard Governance</vt:lpstr>
      <vt:lpstr>Overarching UG Guidelines Reviewed</vt:lpstr>
      <vt:lpstr>Possible Locations of Key Functions for UG</vt:lpstr>
      <vt:lpstr>Micro Level of Institutional Governance: Hard Governance</vt:lpstr>
      <vt:lpstr>Micro Level of Institutional Governance: Soft Governance</vt:lpstr>
      <vt:lpstr>Five Principal Mechanisms of Coordination for the steering of the university sector</vt:lpstr>
      <vt:lpstr>Slide 35</vt:lpstr>
      <vt:lpstr>Convergence among UG Arrangements</vt:lpstr>
      <vt:lpstr>Slide 37</vt:lpstr>
      <vt:lpstr>Lessons on Good Governance Practices</vt:lpstr>
      <vt:lpstr>Recommendations for Policy makers and Practitioners</vt:lpstr>
      <vt:lpstr>Recommendations for Practitioners &amp; Policy makers</vt:lpstr>
      <vt:lpstr>Suggested Forms of Government Intervention (Steering)</vt:lpstr>
      <vt:lpstr>An Important Note: </vt:lpstr>
      <vt:lpstr> Suggested Future Research Agenda</vt:lpstr>
      <vt:lpstr> Future Research Agenda</vt:lpstr>
      <vt:lpstr>Concluding Remarks</vt:lpstr>
      <vt:lpstr>Concluding Remarks</vt:lpstr>
      <vt:lpstr>Slide 47</vt:lpstr>
      <vt:lpstr>Discussion/Question time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z3260179</dc:creator>
  <cp:lastModifiedBy>Tuyet Mai </cp:lastModifiedBy>
  <cp:revision>481</cp:revision>
  <dcterms:created xsi:type="dcterms:W3CDTF">2012-06-20T16:14:15Z</dcterms:created>
  <dcterms:modified xsi:type="dcterms:W3CDTF">2012-06-20T19:26:20Z</dcterms:modified>
</cp:coreProperties>
</file>